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772" r:id="rId3"/>
    <p:sldId id="817" r:id="rId4"/>
    <p:sldId id="818" r:id="rId5"/>
    <p:sldId id="819" r:id="rId6"/>
    <p:sldId id="820" r:id="rId7"/>
    <p:sldId id="821" r:id="rId8"/>
    <p:sldId id="813" r:id="rId9"/>
    <p:sldId id="814" r:id="rId10"/>
    <p:sldId id="815" r:id="rId11"/>
    <p:sldId id="816" r:id="rId12"/>
    <p:sldId id="822" r:id="rId13"/>
    <p:sldId id="823" r:id="rId14"/>
    <p:sldId id="809" r:id="rId15"/>
    <p:sldId id="810" r:id="rId16"/>
    <p:sldId id="811" r:id="rId17"/>
    <p:sldId id="812" r:id="rId18"/>
    <p:sldId id="804" r:id="rId19"/>
    <p:sldId id="806" r:id="rId20"/>
    <p:sldId id="805" r:id="rId21"/>
    <p:sldId id="808" r:id="rId22"/>
    <p:sldId id="824" r:id="rId23"/>
    <p:sldId id="825" r:id="rId24"/>
    <p:sldId id="826" r:id="rId25"/>
    <p:sldId id="835" r:id="rId26"/>
    <p:sldId id="836" r:id="rId27"/>
    <p:sldId id="837" r:id="rId28"/>
    <p:sldId id="827" r:id="rId29"/>
    <p:sldId id="828" r:id="rId30"/>
    <p:sldId id="830" r:id="rId31"/>
    <p:sldId id="829" r:id="rId32"/>
    <p:sldId id="831" r:id="rId33"/>
    <p:sldId id="832" r:id="rId34"/>
    <p:sldId id="833" r:id="rId35"/>
    <p:sldId id="834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637"/>
    <a:srgbClr val="16284C"/>
    <a:srgbClr val="2B1D5A"/>
    <a:srgbClr val="243B2B"/>
    <a:srgbClr val="16284D"/>
    <a:srgbClr val="768394"/>
    <a:srgbClr val="F2F5F8"/>
    <a:srgbClr val="D7D3D0"/>
    <a:srgbClr val="EFD7CB"/>
    <a:srgbClr val="E2C8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4" autoAdjust="0"/>
    <p:restoredTop sz="88553" autoAdjust="0"/>
  </p:normalViewPr>
  <p:slideViewPr>
    <p:cSldViewPr snapToGrid="0">
      <p:cViewPr varScale="1">
        <p:scale>
          <a:sx n="95" d="100"/>
          <a:sy n="95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A49E97-3F63-4B07-B443-D97F5AB94D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176D025-9C82-4627-AC95-A731BB73F60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445954"/>
            <a:ext cx="2743200" cy="365125"/>
          </a:xfrm>
        </p:spPr>
        <p:txBody>
          <a:bodyPr/>
          <a:lstStyle/>
          <a:p>
            <a:fld id="{8A85D0E8-0E1D-4305-885D-0CE7B4C06A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445954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601864" y="6445954"/>
            <a:ext cx="98053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20151" y="289350"/>
            <a:ext cx="6464300" cy="51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682" y="280328"/>
            <a:ext cx="427956" cy="405472"/>
            <a:chOff x="336546" y="408216"/>
            <a:chExt cx="535190" cy="507072"/>
          </a:xfrm>
        </p:grpSpPr>
        <p:sp>
          <p:nvSpPr>
            <p:cNvPr id="8" name="矩形 7"/>
            <p:cNvSpPr/>
            <p:nvPr/>
          </p:nvSpPr>
          <p:spPr>
            <a:xfrm>
              <a:off x="336546" y="408216"/>
              <a:ext cx="360040" cy="36004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11696" y="555248"/>
              <a:ext cx="360040" cy="36004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66CCFF"/>
                    </a:gs>
                    <a:gs pos="52000">
                      <a:schemeClr val="bg1"/>
                    </a:gs>
                    <a:gs pos="100000">
                      <a:srgbClr val="0070C0"/>
                    </a:gs>
                  </a:gsLst>
                  <a:lin ang="0" scaled="1"/>
                </a:gradFill>
              </a:endParaRPr>
            </a:p>
          </p:txBody>
        </p:sp>
      </p:grpSp>
      <p:cxnSp>
        <p:nvCxnSpPr>
          <p:cNvPr id="71" name="直接连接符 70"/>
          <p:cNvCxnSpPr/>
          <p:nvPr userDrawn="1"/>
        </p:nvCxnSpPr>
        <p:spPr>
          <a:xfrm flipH="1">
            <a:off x="0" y="6628516"/>
            <a:ext cx="10601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 userDrawn="1"/>
        </p:nvCxnSpPr>
        <p:spPr>
          <a:xfrm flipH="1">
            <a:off x="11688792" y="6628516"/>
            <a:ext cx="5032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9200" y="64459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8FDCA-5F31-45C2-9228-1965BA17AD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35350" y="2660650"/>
            <a:ext cx="691705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LLM</a:t>
            </a:r>
            <a:r>
              <a:rPr lang="zh-CN" altLang="en-US" sz="4400"/>
              <a:t>知识图谱构建</a:t>
            </a:r>
            <a:endParaRPr lang="zh-CN" altLang="en-US" sz="4400"/>
          </a:p>
          <a:p>
            <a:pPr marL="3657600" lvl="8" indent="457200"/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4360" y="821055"/>
            <a:ext cx="17818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Target Alignment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6105" y="821055"/>
            <a:ext cx="209867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Self Canonicalization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395095"/>
            <a:ext cx="4996815" cy="1200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395095"/>
            <a:ext cx="3463925" cy="26809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01280" y="4224655"/>
            <a:ext cx="1047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人工评价</a:t>
            </a:r>
            <a:endParaRPr lang="zh-CN" altLang="en-US" sz="12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2914650"/>
            <a:ext cx="5187950" cy="12204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10820" y="4404995"/>
            <a:ext cx="588518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Exact: Requires a complete match between the candidate and reference triple, disregarding the type (subject, relation, object).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Partial: Allows for at least a partial match between the candidate and reference triple,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disregarding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type.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Strict: Demands an exact match between the candidate and reference triplet, </a:t>
            </a:r>
            <a:r>
              <a:rPr lang="en-US" altLang="zh-CN" sz="1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including</a:t>
            </a: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 the element types.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7875" y="800735"/>
            <a:ext cx="110623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OneKE: A Dockerized Schema-Guided LLM Agent-based Knowledge Extraction System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oneKE</a:t>
            </a:r>
            <a:r>
              <a:rPr lang="en-US" altLang="zh-CN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LLM Agent-based</a:t>
            </a:r>
            <a:r>
              <a:rPr lang="zh-CN" altLang="en-US" sz="14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提取框架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WWW2025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52245"/>
            <a:ext cx="6244590" cy="3435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595" y="5153025"/>
            <a:ext cx="11202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pipeline</a:t>
            </a:r>
            <a:r>
              <a:rPr lang="zh-CN" altLang="en-US" sz="1400"/>
              <a:t>：预定义</a:t>
            </a:r>
            <a:r>
              <a:rPr lang="en-US" altLang="zh-CN" sz="1400"/>
              <a:t>schema</a:t>
            </a:r>
            <a:r>
              <a:rPr lang="en-US" altLang="zh-CN" sz="1400">
                <a:solidFill>
                  <a:srgbClr val="FF0000"/>
                </a:solidFill>
              </a:rPr>
              <a:t>---&gt;</a:t>
            </a:r>
            <a:r>
              <a:rPr lang="zh-CN" altLang="en-US" sz="1400"/>
              <a:t>提取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>
                <a:sym typeface="+mn-ea"/>
              </a:rPr>
              <a:t>补充</a:t>
            </a:r>
            <a:r>
              <a:rPr lang="en-US" altLang="zh-CN" sz="1400">
                <a:sym typeface="+mn-ea"/>
              </a:rPr>
              <a:t>case Repository</a:t>
            </a:r>
            <a:r>
              <a:rPr lang="en-US" altLang="zh-CN" sz="1000">
                <a:sym typeface="+mn-ea"/>
              </a:rPr>
              <a:t>(</a:t>
            </a:r>
            <a:r>
              <a:rPr lang="zh-CN" altLang="en-US" sz="1000"/>
              <a:t>通过</a:t>
            </a:r>
            <a:r>
              <a:rPr lang="en-US" altLang="zh-CN" sz="1000"/>
              <a:t>Self-Consistency</a:t>
            </a:r>
            <a:r>
              <a:rPr lang="zh-CN" altLang="en-US" sz="1000"/>
              <a:t>：不确定的作为</a:t>
            </a:r>
            <a:r>
              <a:rPr lang="en-US" altLang="zh-CN" sz="1000"/>
              <a:t>bad case,</a:t>
            </a:r>
            <a:r>
              <a:rPr lang="zh-CN" altLang="en-US" sz="1000"/>
              <a:t>确定的作为</a:t>
            </a:r>
            <a:r>
              <a:rPr lang="en-US" altLang="zh-CN" sz="1000"/>
              <a:t>Correct case)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从</a:t>
            </a:r>
            <a:r>
              <a:rPr lang="en-US" altLang="zh-CN" sz="1400">
                <a:sym typeface="+mn-ea"/>
              </a:rPr>
              <a:t>Correct/Bad </a:t>
            </a:r>
            <a:r>
              <a:rPr lang="en-US" altLang="zh-CN" sz="1400"/>
              <a:t>case Repository</a:t>
            </a:r>
            <a:r>
              <a:rPr lang="zh-CN" altLang="en-US" sz="1400"/>
              <a:t>检索</a:t>
            </a:r>
            <a:r>
              <a:rPr lang="en-US" altLang="zh-CN" sz="1400"/>
              <a:t>examples</a:t>
            </a:r>
            <a:r>
              <a:rPr lang="zh-CN" altLang="en-US" sz="1400"/>
              <a:t>加入</a:t>
            </a:r>
            <a:r>
              <a:rPr lang="en-US" altLang="zh-CN" sz="1400"/>
              <a:t>prompt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继续抽取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---&gt;</a:t>
            </a:r>
            <a:r>
              <a:rPr lang="zh-CN" altLang="en-US" sz="1400"/>
              <a:t>补充</a:t>
            </a:r>
            <a:r>
              <a:rPr lang="en-US" altLang="zh-CN" sz="1400">
                <a:sym typeface="+mn-ea"/>
              </a:rPr>
              <a:t>case Repository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90" y="2164080"/>
            <a:ext cx="5772150" cy="177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3.</a:t>
            </a:r>
            <a:r>
              <a:rPr lang="en-US" altLang="zh-CN" dirty="0">
                <a:sym typeface="+mn-ea"/>
              </a:rPr>
              <a:t>oneKE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15"/>
            <a:ext cx="4277360" cy="2829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78890"/>
            <a:ext cx="3801110" cy="1756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389630"/>
            <a:ext cx="3860800" cy="15817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1000" y="5300345"/>
            <a:ext cx="822071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Self-Consistency: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从解码器中抽样生成多样化的推理路径集合，选择一致性最高的输出结果作为最终答案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  <a:p>
            <a:pPr marL="0" indent="0" algn="l"/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文中没有给实验结果、详细实验设置，代码已开源、</a:t>
            </a:r>
            <a:r>
              <a:rPr lang="en-US" altLang="zh-CN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readme</a:t>
            </a:r>
            <a:r>
              <a:rPr lang="zh-CN" altLang="en-US" sz="1200" b="0" i="0">
                <a:solidFill>
                  <a:srgbClr val="191B1F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完善</a:t>
            </a:r>
            <a:endParaRPr lang="zh-CN" altLang="en-US" sz="1200" b="0" i="0">
              <a:solidFill>
                <a:srgbClr val="191B1F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246505"/>
            <a:ext cx="4045585" cy="10426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45" y="2799080"/>
            <a:ext cx="3961130" cy="590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145" y="4201795"/>
            <a:ext cx="4053840" cy="3708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62290" y="242506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Correct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62290" y="3533775"/>
            <a:ext cx="2816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Bad case </a:t>
            </a:r>
            <a:r>
              <a:rPr lang="en-US" altLang="zh-CN" sz="16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Repository</a:t>
            </a:r>
            <a:endParaRPr lang="en-US" altLang="zh-CN" sz="16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>
          <a:xfrm>
            <a:off x="923961" y="289350"/>
            <a:ext cx="6464300" cy="511175"/>
          </a:xfrm>
        </p:spPr>
        <p:txBody>
          <a:bodyPr/>
          <a:lstStyle/>
          <a:p>
            <a:r>
              <a:rPr lang="en-US" dirty="0"/>
              <a:t>4.SAC-KG</a:t>
            </a:r>
            <a:endParaRPr 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SAC-KG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自动化领域知识图谱构建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 long 2024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209230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SAC-KG: Exploiting Large Language Models as Skilled Automatic Constructors for Domain Knowledge Graphs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2475" y="6012815"/>
            <a:ext cx="10687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对指定领域进行实体抽取、基于规则的</a:t>
            </a:r>
            <a:r>
              <a:rPr lang="en-US" altLang="zh-CN" sz="1400"/>
              <a:t>triplets</a:t>
            </a:r>
            <a:r>
              <a:rPr lang="zh-CN" altLang="en-US" sz="1400"/>
              <a:t>自动校验、图剪枝。</a:t>
            </a:r>
            <a:endParaRPr lang="zh-CN" altLang="en-US" sz="1400"/>
          </a:p>
          <a:p>
            <a:r>
              <a:rPr lang="zh-CN" altLang="en-US" sz="1400"/>
              <a:t>以原始的实体领域为根，生成第一层，然后纠错、剪枝，接着再迭代向外扩展</a:t>
            </a:r>
            <a:r>
              <a:rPr lang="zh-CN" altLang="en-US" sz="1400"/>
              <a:t>图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638300"/>
            <a:ext cx="9474200" cy="425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975360"/>
            <a:ext cx="4451985" cy="3226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255" y="4478655"/>
            <a:ext cx="65385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生成器关注</a:t>
            </a:r>
            <a:r>
              <a:rPr lang="en-US" altLang="zh-CN" sz="1600"/>
              <a:t>prompt</a:t>
            </a:r>
            <a:r>
              <a:rPr lang="zh-CN" altLang="en-US" sz="1600"/>
              <a:t>构建，使用了两个</a:t>
            </a:r>
            <a:r>
              <a:rPr lang="en-US" altLang="zh-CN" sz="1600"/>
              <a:t>retriever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1.</a:t>
            </a:r>
            <a:r>
              <a:rPr lang="zh-CN" altLang="en-US" sz="1600"/>
              <a:t>用原始文本分割的文本块，根据出现频率检索做</a:t>
            </a:r>
            <a:r>
              <a:rPr lang="en-US" altLang="zh-CN" sz="1600"/>
              <a:t>prompt</a:t>
            </a:r>
            <a:r>
              <a:rPr lang="zh-CN" altLang="en-US" sz="1600"/>
              <a:t>的上下文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2.</a:t>
            </a:r>
            <a:r>
              <a:rPr lang="zh-CN" altLang="en-US" sz="1600"/>
              <a:t>用已有的开源</a:t>
            </a:r>
            <a:r>
              <a:rPr lang="en-US" altLang="zh-CN" sz="1600"/>
              <a:t>KG</a:t>
            </a:r>
            <a:r>
              <a:rPr lang="zh-CN" altLang="en-US" sz="1600"/>
              <a:t>检索该实体，并用开源</a:t>
            </a:r>
            <a:r>
              <a:rPr lang="en-US" altLang="zh-CN" sz="1600"/>
              <a:t>KG</a:t>
            </a:r>
            <a:r>
              <a:rPr lang="zh-CN" altLang="en-US" sz="1600"/>
              <a:t>中的</a:t>
            </a:r>
            <a:r>
              <a:rPr lang="en-US" altLang="zh-CN" sz="1600"/>
              <a:t>triplets</a:t>
            </a:r>
            <a:r>
              <a:rPr lang="zh-CN" altLang="en-US" sz="1600"/>
              <a:t>做</a:t>
            </a:r>
            <a:r>
              <a:rPr lang="en-US" altLang="zh-CN" sz="1600">
                <a:sym typeface="+mn-ea"/>
              </a:rPr>
              <a:t>prompt</a:t>
            </a:r>
            <a:r>
              <a:rPr lang="zh-CN" altLang="en-US"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example</a:t>
            </a:r>
            <a:endParaRPr lang="en-US" altLang="zh-CN" sz="16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10" y="391160"/>
            <a:ext cx="4063365" cy="1929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54900" y="53975"/>
            <a:ext cx="28009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ym typeface="+mn-ea"/>
              </a:rPr>
              <a:t>Domain corpora Retriever</a:t>
            </a:r>
            <a:endParaRPr lang="en-US" altLang="zh-CN" sz="1600" i="1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45" y="3141345"/>
            <a:ext cx="3338830" cy="31946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19390" y="2541905"/>
            <a:ext cx="285178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/>
              <a:t>Open KGRetriever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4.SAC-KG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009650"/>
            <a:ext cx="3273425" cy="4838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6090" y="6057265"/>
            <a:ext cx="44215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用已有的知识图谱规则进行验证，剔除错误的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5" y="800735"/>
            <a:ext cx="3975100" cy="4394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81090" y="5643880"/>
            <a:ext cx="54013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训练了</a:t>
            </a:r>
            <a:r>
              <a:rPr lang="en-US" altLang="zh-CN" sz="1400"/>
              <a:t>T5</a:t>
            </a:r>
            <a:r>
              <a:rPr lang="zh-CN" altLang="en-US" sz="1400"/>
              <a:t>做二分类，对于</a:t>
            </a:r>
            <a:r>
              <a:rPr lang="en-US" altLang="zh-CN" sz="1400"/>
              <a:t>tail entity</a:t>
            </a:r>
            <a:r>
              <a:rPr lang="zh-CN" altLang="en-US" sz="1400"/>
              <a:t>判断是继续扩展还是</a:t>
            </a:r>
            <a:r>
              <a:rPr lang="zh-CN" altLang="en-US" sz="1400"/>
              <a:t>剪枝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 eg.“20-25 degrees Celsius” does not need to be further generated 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5.AutoKG</a:t>
            </a:r>
            <a:endParaRPr lang="en-US" altLang="zh-CN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5" y="1703070"/>
            <a:ext cx="6849745" cy="23374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8020" y="902970"/>
            <a:ext cx="1209230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LLMs for Knowledge Graph Construction and Reasoning: Recent Capabilities and Future Opportunities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020" y="1216660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AutoKG  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multi-agent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sz="1600" b="0" i="0"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2024(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64485" y="4415790"/>
            <a:ext cx="25761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solidFill>
                  <a:srgbClr val="FF0000"/>
                </a:solidFill>
              </a:rPr>
              <a:t>KG assistant</a:t>
            </a:r>
            <a:r>
              <a:rPr lang="en-US" altLang="zh-CN" sz="1600" i="1"/>
              <a:t> agent</a:t>
            </a:r>
            <a:endParaRPr lang="en-US" altLang="zh-CN" sz="1600" i="1"/>
          </a:p>
        </p:txBody>
      </p:sp>
      <p:sp>
        <p:nvSpPr>
          <p:cNvPr id="15" name="文本框 14"/>
          <p:cNvSpPr txBox="1"/>
          <p:nvPr/>
        </p:nvSpPr>
        <p:spPr>
          <a:xfrm>
            <a:off x="214630" y="4975225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64485" y="5516880"/>
            <a:ext cx="21780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Web searcher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29435" y="4657725"/>
            <a:ext cx="1081405" cy="488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823970" y="4752975"/>
            <a:ext cx="508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858645" y="4613910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dialogue</a:t>
            </a:r>
            <a:endParaRPr lang="zh-CN" altLang="en-US" sz="1000"/>
          </a:p>
        </p:txBody>
      </p:sp>
      <p:sp>
        <p:nvSpPr>
          <p:cNvPr id="20" name="文本框 19"/>
          <p:cNvSpPr txBox="1"/>
          <p:nvPr/>
        </p:nvSpPr>
        <p:spPr>
          <a:xfrm>
            <a:off x="3893820" y="494220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ask</a:t>
            </a:r>
            <a:endParaRPr lang="zh-CN" altLang="en-US" sz="1000"/>
          </a:p>
        </p:txBody>
      </p:sp>
      <p:sp>
        <p:nvSpPr>
          <p:cNvPr id="21" name="文本框 20"/>
          <p:cNvSpPr txBox="1"/>
          <p:nvPr/>
        </p:nvSpPr>
        <p:spPr>
          <a:xfrm>
            <a:off x="6259195" y="4859020"/>
            <a:ext cx="1971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i="1">
                <a:solidFill>
                  <a:srgbClr val="FF0000"/>
                </a:solidFill>
                <a:sym typeface="+mn-ea"/>
              </a:rPr>
              <a:t>KG user</a:t>
            </a:r>
            <a:r>
              <a:rPr lang="en-US" altLang="zh-CN" sz="1600" i="1">
                <a:sym typeface="+mn-ea"/>
              </a:rPr>
              <a:t> agent</a:t>
            </a:r>
            <a:endParaRPr lang="en-US" altLang="zh-CN" sz="1600" i="1"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42535" y="5027295"/>
            <a:ext cx="1141730" cy="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60340" y="4730115"/>
            <a:ext cx="1148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</a:t>
            </a:r>
            <a:r>
              <a:rPr lang="en-US" altLang="zh-CN" sz="1000"/>
              <a:t>onfirm</a:t>
            </a:r>
            <a:endParaRPr lang="en-US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8221345" y="4752975"/>
            <a:ext cx="3600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大部分篇幅在对现有</a:t>
            </a:r>
            <a:r>
              <a:rPr lang="en-US" altLang="zh-CN" sz="1200"/>
              <a:t>LLM</a:t>
            </a:r>
            <a:r>
              <a:rPr lang="zh-CN" altLang="en-US" sz="1200"/>
              <a:t>的</a:t>
            </a:r>
            <a:r>
              <a:rPr lang="en-US" altLang="zh-CN" sz="1200"/>
              <a:t>KG</a:t>
            </a:r>
            <a:r>
              <a:rPr lang="zh-CN" altLang="en-US" sz="1200"/>
              <a:t>构建能力做验证与分析，自己提出的方法篇幅很小，且没有实验数据支撑（</a:t>
            </a:r>
            <a:r>
              <a:rPr lang="en-US" altLang="zh-CN" sz="1200"/>
              <a:t>Future Opportunities</a:t>
            </a:r>
            <a:r>
              <a:rPr lang="zh-CN" altLang="en-US" sz="1200"/>
              <a:t>）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15" y="289560"/>
            <a:ext cx="9951085" cy="511175"/>
          </a:xfrm>
        </p:spPr>
        <p:txBody>
          <a:bodyPr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6.Leverage Knowledge Graph and Large Language Model 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7850" y="873125"/>
            <a:ext cx="1058989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Leverage Knowledge Graph and Large Language Model for Law Article Recommendation: A Case Study of Chinese Criminal Law --</a:t>
            </a:r>
            <a:r>
              <a:rPr lang="zh-CN" altLang="en-US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上交</a:t>
            </a:r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arxiv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085" y="1456690"/>
            <a:ext cx="1061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同样</a:t>
            </a:r>
            <a:r>
              <a:rPr lang="zh-CN" altLang="en-US" sz="1200"/>
              <a:t>是从法律判决书中抽取知识图谱，本文注重点在于法律条文的推荐，图构建是手工定义</a:t>
            </a:r>
            <a:r>
              <a:rPr lang="en-US" altLang="zh-CN" sz="1200"/>
              <a:t>schema</a:t>
            </a:r>
            <a:r>
              <a:rPr lang="zh-CN" altLang="en-US" sz="1200"/>
              <a:t>，而且定义的实体、</a:t>
            </a:r>
            <a:r>
              <a:rPr lang="zh-CN" altLang="en-US" sz="1200"/>
              <a:t>关系类别</a:t>
            </a:r>
            <a:r>
              <a:rPr lang="zh-CN" altLang="en-US" sz="1200"/>
              <a:t>不多，但是法条与案件之间的关联方式可以借鉴（暂未</a:t>
            </a:r>
            <a:r>
              <a:rPr lang="zh-CN" altLang="en-US" sz="1200"/>
              <a:t>开源）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0235"/>
            <a:ext cx="8863330" cy="4138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11285" y="1969135"/>
            <a:ext cx="2156460" cy="34512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LAKG</a:t>
            </a:r>
            <a:r>
              <a:rPr lang="zh-CN" altLang="en-US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法律原文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条文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</a:t>
            </a:r>
            <a:endParaRPr lang="en-US" altLang="zh-CN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en-US" altLang="zh-CN" sz="14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ACKG:</a:t>
            </a:r>
            <a:endParaRPr lang="en-US" altLang="zh-CN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案由</a:t>
            </a:r>
            <a:r>
              <a:rPr lang="en-US" altLang="zh-CN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/../../../</a:t>
            </a:r>
            <a:r>
              <a:rPr lang="zh-CN" altLang="en-US" sz="12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判决理由</a:t>
            </a:r>
            <a:endParaRPr lang="zh-CN" altLang="en-US" sz="12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400"/>
              </a:lnSpc>
            </a:pPr>
            <a:endParaRPr lang="zh-CN" altLang="en-US" sz="1400" b="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法律原文与判决理由之间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提取最多</a:t>
            </a:r>
            <a:r>
              <a:rPr lang="en-US" altLang="zh-CN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 </a:t>
            </a:r>
            <a:r>
              <a:rPr lang="zh-CN" altLang="en-US" sz="1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个最相关的关键词作为中间节点（并且必须在原文中出现的词）</a:t>
            </a:r>
            <a:endParaRPr lang="zh-CN" altLang="en-US" sz="1200" b="0" i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15" y="289560"/>
            <a:ext cx="10113645" cy="511175"/>
          </a:xfrm>
        </p:spPr>
        <p:txBody>
          <a:bodyPr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6.Leverage Knowledge Graph and Large Language Model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918210"/>
            <a:ext cx="6838315" cy="5584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1435735"/>
            <a:ext cx="12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图谱</a:t>
            </a:r>
            <a:r>
              <a:rPr lang="zh-CN" altLang="en-US"/>
              <a:t>样例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15" y="289560"/>
            <a:ext cx="9431020" cy="511175"/>
          </a:xfrm>
        </p:spPr>
        <p:txBody>
          <a:bodyPr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6.Leverage Knowledge Graph and Large Language Model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592580"/>
            <a:ext cx="5424805" cy="3539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05" y="1644650"/>
            <a:ext cx="5632450" cy="3094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57725" y="1043305"/>
            <a:ext cx="31324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基于手工定义的</a:t>
            </a:r>
            <a:r>
              <a:rPr lang="en-US" altLang="zh-CN" sz="1400"/>
              <a:t>schema</a:t>
            </a:r>
            <a:r>
              <a:rPr lang="zh-CN" altLang="en-US" sz="1400"/>
              <a:t>构建</a:t>
            </a:r>
            <a:r>
              <a:rPr lang="zh-CN" altLang="en-US" sz="1400"/>
              <a:t>图谱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AutoSchemaKG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完全自动化知识图谱构建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港科大＆华为</a:t>
            </a:r>
            <a:r>
              <a:rPr lang="en-US" altLang="zh-CN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2025.5 arxiv</a:t>
            </a:r>
            <a:endParaRPr lang="en-US" altLang="zh-CN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21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AutoSchemaKG:AutonomousKnowledgeGraphConstructionthrough DynamicSchemaInductionfromWeb-ScaleCorpora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85" y="1452245"/>
            <a:ext cx="8632190" cy="3742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54430" y="5601335"/>
            <a:ext cx="939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纯</a:t>
            </a:r>
            <a:r>
              <a:rPr lang="en-US" altLang="zh-CN" sz="1400"/>
              <a:t>prompt</a:t>
            </a:r>
            <a:r>
              <a:rPr lang="zh-CN" altLang="en-US" sz="1400"/>
              <a:t>驱动的实体抽取与模式归纳，自动归纳的</a:t>
            </a:r>
            <a:r>
              <a:rPr lang="en-US" altLang="zh-CN" sz="1400"/>
              <a:t>schema</a:t>
            </a:r>
            <a:r>
              <a:rPr lang="zh-CN" altLang="en-US" sz="1400"/>
              <a:t>与</a:t>
            </a:r>
            <a:r>
              <a:rPr lang="en-US" altLang="zh-CN" sz="1400"/>
              <a:t>GT 80-90</a:t>
            </a:r>
            <a:r>
              <a:rPr lang="zh-CN" altLang="en-US" sz="1400"/>
              <a:t>的</a:t>
            </a:r>
            <a:r>
              <a:rPr lang="en-US" altLang="zh-CN" sz="1400"/>
              <a:t>recall(</a:t>
            </a:r>
            <a:r>
              <a:rPr lang="zh-CN" altLang="en-US" sz="1400"/>
              <a:t>用</a:t>
            </a:r>
            <a:r>
              <a:rPr lang="en-US" altLang="zh-CN" sz="1400"/>
              <a:t>BertScore</a:t>
            </a:r>
            <a:r>
              <a:rPr lang="zh-CN" altLang="en-US" sz="1400"/>
              <a:t>计算</a:t>
            </a:r>
            <a:r>
              <a:rPr lang="en-US" altLang="zh-CN" sz="1400"/>
              <a:t>)</a:t>
            </a:r>
            <a:r>
              <a:rPr lang="zh-CN" altLang="en-US" sz="1400"/>
              <a:t>，并且用</a:t>
            </a:r>
            <a:r>
              <a:rPr lang="en-US" altLang="zh-CN" sz="1400"/>
              <a:t>dolma</a:t>
            </a:r>
            <a:r>
              <a:rPr lang="zh-CN" altLang="en-US" sz="1400"/>
              <a:t>数据集的三个子集构建了</a:t>
            </a:r>
            <a:r>
              <a:rPr lang="en-US" altLang="zh-CN" sz="1400"/>
              <a:t> </a:t>
            </a:r>
            <a:r>
              <a:rPr lang="zh-CN" altLang="en-US" sz="1400"/>
              <a:t>超过</a:t>
            </a:r>
            <a:r>
              <a:rPr lang="en-US" altLang="zh-CN" sz="1400"/>
              <a:t>9</a:t>
            </a:r>
            <a:r>
              <a:rPr lang="zh-CN" altLang="en-US" sz="1400"/>
              <a:t>亿节点和</a:t>
            </a:r>
            <a:r>
              <a:rPr lang="en-US" altLang="zh-CN" sz="1400"/>
              <a:t>59</a:t>
            </a:r>
            <a:r>
              <a:rPr lang="zh-CN" altLang="en-US" sz="1400"/>
              <a:t>亿边的知识图谱</a:t>
            </a:r>
            <a:r>
              <a:rPr lang="en-US" altLang="zh-CN" sz="1400"/>
              <a:t>--ATLAS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15" y="289560"/>
            <a:ext cx="10175875" cy="511175"/>
          </a:xfrm>
        </p:spPr>
        <p:txBody>
          <a:bodyPr/>
          <a:p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  <a:sym typeface="+mn-ea"/>
              </a:rPr>
              <a:t>6.Leverage Knowledge Graph and Large Language Model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3045460"/>
            <a:ext cx="5772150" cy="304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5" y="800735"/>
            <a:ext cx="5740400" cy="2133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3970" y="1428750"/>
            <a:ext cx="286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41780" y="1606550"/>
            <a:ext cx="2967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判决理由与法条之间共有的关键词必须在原文中出现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1420"/>
            <a:ext cx="5967095" cy="3249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71775" y="5008880"/>
            <a:ext cx="6200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llama-3.1-8b </a:t>
            </a:r>
            <a:r>
              <a:rPr lang="zh-CN" altLang="en-US" sz="1600">
                <a:solidFill>
                  <a:srgbClr val="FF0000"/>
                </a:solidFill>
              </a:rPr>
              <a:t>实体</a:t>
            </a:r>
            <a:r>
              <a:rPr lang="zh-CN" altLang="en-US" sz="1600"/>
              <a:t>与</a:t>
            </a:r>
            <a:r>
              <a:rPr lang="zh-CN" altLang="en-US" sz="1600">
                <a:solidFill>
                  <a:srgbClr val="FF0000"/>
                </a:solidFill>
              </a:rPr>
              <a:t>事件</a:t>
            </a:r>
            <a:r>
              <a:rPr lang="zh-CN" altLang="en-US" sz="1600"/>
              <a:t>抽取效果欠佳，</a:t>
            </a:r>
            <a:r>
              <a:rPr lang="zh-CN" altLang="en-US" sz="1600">
                <a:solidFill>
                  <a:srgbClr val="FF0000"/>
                </a:solidFill>
              </a:rPr>
              <a:t>关系</a:t>
            </a:r>
            <a:r>
              <a:rPr lang="zh-CN" altLang="en-US" sz="1600"/>
              <a:t>抽取效果</a:t>
            </a:r>
            <a:r>
              <a:rPr lang="zh-CN" altLang="en-US" sz="1600"/>
              <a:t>较差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1201420"/>
            <a:ext cx="5199380" cy="3255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7000" y="5172075"/>
            <a:ext cx="610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针对事件的</a:t>
            </a:r>
            <a:r>
              <a:rPr lang="en-US" altLang="zh-CN" sz="1400"/>
              <a:t>concept</a:t>
            </a:r>
            <a:r>
              <a:rPr lang="zh-CN" altLang="en-US" sz="1400"/>
              <a:t>效果不好，利用一两个单词的短语很难概括</a:t>
            </a:r>
            <a:r>
              <a:rPr lang="zh-CN" altLang="en-US" sz="1400"/>
              <a:t>事件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1076960"/>
            <a:ext cx="7567930" cy="354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en-US" altLang="zh-CN">
                <a:sym typeface="+mn-ea"/>
              </a:rPr>
              <a:t>utoSchemaKG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225" y="1035050"/>
            <a:ext cx="7978775" cy="3714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7000" y="5172075"/>
            <a:ext cx="6107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针对实体和关系的概述稍微</a:t>
            </a:r>
            <a:r>
              <a:rPr lang="zh-CN" altLang="en-US" sz="1400"/>
              <a:t>好点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AutoSchemaKG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955" y="942975"/>
            <a:ext cx="8661400" cy="4100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3570" y="5548630"/>
            <a:ext cx="788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实体部分（实体</a:t>
            </a:r>
            <a:r>
              <a:rPr lang="en-US" altLang="zh-CN" sz="1400"/>
              <a:t>-</a:t>
            </a:r>
            <a:r>
              <a:rPr lang="zh-CN" altLang="en-US" sz="1400"/>
              <a:t>实体）抽取对内容的覆盖度较</a:t>
            </a:r>
            <a:r>
              <a:rPr lang="zh-CN" altLang="en-US" sz="1400"/>
              <a:t>高，但是准确度不高（和</a:t>
            </a:r>
            <a:r>
              <a:rPr lang="en-US" altLang="zh-CN" sz="1400"/>
              <a:t>prompt</a:t>
            </a:r>
            <a:r>
              <a:rPr lang="zh-CN" altLang="en-US" sz="1400"/>
              <a:t>有关，</a:t>
            </a:r>
            <a:r>
              <a:rPr lang="en-US" altLang="zh-CN" sz="1400">
                <a:sym typeface="+mn-ea"/>
              </a:rPr>
              <a:t>prompt</a:t>
            </a:r>
            <a:r>
              <a:rPr lang="zh-CN" altLang="en-US" sz="1400">
                <a:sym typeface="+mn-ea"/>
              </a:rPr>
              <a:t>只指定了抽取名</a:t>
            </a:r>
            <a:r>
              <a:rPr lang="en-US" altLang="zh-CN" sz="1400">
                <a:sym typeface="+mn-ea"/>
              </a:rPr>
              <a:t> </a:t>
            </a:r>
            <a:r>
              <a:rPr lang="zh-CN" altLang="en-US" sz="1400">
                <a:sym typeface="+mn-ea"/>
              </a:rPr>
              <a:t>名词</a:t>
            </a:r>
            <a:r>
              <a:rPr lang="en-US" altLang="zh-CN" sz="1400">
                <a:sym typeface="+mn-ea"/>
              </a:rPr>
              <a:t>-</a:t>
            </a:r>
            <a:r>
              <a:rPr lang="zh-CN" altLang="en-US" sz="1400">
                <a:sym typeface="+mn-ea"/>
              </a:rPr>
              <a:t>动词</a:t>
            </a:r>
            <a:r>
              <a:rPr lang="en-US" altLang="zh-CN" sz="1400">
                <a:sym typeface="+mn-ea"/>
              </a:rPr>
              <a:t>-</a:t>
            </a:r>
            <a:r>
              <a:rPr lang="zh-CN" altLang="en-US" sz="1400">
                <a:sym typeface="+mn-ea"/>
              </a:rPr>
              <a:t>名词的结构</a:t>
            </a:r>
            <a:r>
              <a:rPr lang="zh-CN" altLang="en-US" sz="1400"/>
              <a:t>）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AutoSchemaKG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515" y="936625"/>
            <a:ext cx="10382885" cy="3927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42745" y="5243830"/>
            <a:ext cx="78816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事件部分（实体</a:t>
            </a:r>
            <a:r>
              <a:rPr lang="en-US" altLang="zh-CN" sz="1200"/>
              <a:t>-</a:t>
            </a:r>
            <a:r>
              <a:rPr lang="zh-CN" altLang="en-US" sz="1200"/>
              <a:t>事件</a:t>
            </a:r>
            <a:r>
              <a:rPr lang="en-US" altLang="zh-CN" sz="1200"/>
              <a:t> or </a:t>
            </a:r>
            <a:r>
              <a:rPr lang="zh-CN" altLang="en-US" sz="1200"/>
              <a:t>事件</a:t>
            </a:r>
            <a:r>
              <a:rPr lang="en-US" altLang="zh-CN" sz="1200"/>
              <a:t>-</a:t>
            </a:r>
            <a:r>
              <a:rPr lang="zh-CN" altLang="en-US" sz="1200"/>
              <a:t>事件）抽取效果很差（</a:t>
            </a:r>
            <a:r>
              <a:rPr lang="en-US" altLang="zh-CN" sz="1200"/>
              <a:t>prompt</a:t>
            </a:r>
            <a:r>
              <a:rPr lang="zh-CN" altLang="en-US" sz="1200"/>
              <a:t>中只制定了几种事件关系：之前、之后、因为等等）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AutoSchemaKG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240" y="745490"/>
            <a:ext cx="9907905" cy="4459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9355" y="5672455"/>
            <a:ext cx="975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从结果来看，</a:t>
            </a:r>
            <a:r>
              <a:rPr lang="en-US" altLang="zh-CN" sz="1400"/>
              <a:t>paper</a:t>
            </a:r>
            <a:r>
              <a:rPr lang="zh-CN" altLang="en-US" sz="1400"/>
              <a:t>中提出的模式模式归纳方法（由</a:t>
            </a:r>
            <a:r>
              <a:rPr lang="en-US" altLang="zh-CN" sz="1400"/>
              <a:t>LLM</a:t>
            </a:r>
            <a:r>
              <a:rPr lang="zh-CN" altLang="en-US" sz="1400"/>
              <a:t>总结出多个概念），不适用于法律文书任务（</a:t>
            </a:r>
            <a:r>
              <a:rPr lang="en-US" altLang="zh-CN" sz="1400"/>
              <a:t>concepts</a:t>
            </a:r>
            <a:r>
              <a:rPr lang="zh-CN" altLang="en-US" sz="1400"/>
              <a:t>同质化严重，并且可能原本的概念就是最合适的）</a:t>
            </a:r>
            <a:r>
              <a:rPr lang="en-US" altLang="zh-CN" sz="1400"/>
              <a:t>,</a:t>
            </a:r>
            <a:r>
              <a:rPr lang="zh-CN" altLang="en-US" sz="1400"/>
              <a:t>可能更适用于</a:t>
            </a:r>
            <a:r>
              <a:rPr lang="en-US" altLang="zh-CN" sz="1400"/>
              <a:t>paper</a:t>
            </a:r>
            <a:r>
              <a:rPr lang="zh-CN" altLang="en-US" sz="1400"/>
              <a:t>中的维基百科等</a:t>
            </a:r>
            <a:r>
              <a:rPr lang="zh-CN" altLang="en-US" sz="1400"/>
              <a:t>数据源的知识图谱</a:t>
            </a:r>
            <a:r>
              <a:rPr lang="zh-CN" altLang="en-US" sz="1400"/>
              <a:t>构建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0" y="6205220"/>
            <a:ext cx="117817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i="1">
                <a:sym typeface="+mn-ea"/>
              </a:rPr>
              <a:t>“</a:t>
            </a:r>
            <a:r>
              <a:rPr lang="zh-CN" altLang="en-US" sz="1200" i="1">
                <a:sym typeface="+mn-ea"/>
              </a:rPr>
              <a:t>模式归纳也是利用</a:t>
            </a:r>
            <a:r>
              <a:rPr lang="en-US" altLang="zh-CN" sz="1200" i="1">
                <a:sym typeface="+mn-ea"/>
              </a:rPr>
              <a:t>LLM</a:t>
            </a:r>
            <a:r>
              <a:rPr lang="zh-CN" altLang="en-US" sz="1200" i="1">
                <a:sym typeface="+mn-ea"/>
              </a:rPr>
              <a:t>，对每个元素（实体、关系、事件）用</a:t>
            </a:r>
            <a:r>
              <a:rPr lang="en-US" altLang="zh-CN" sz="1200" i="1">
                <a:sym typeface="+mn-ea"/>
              </a:rPr>
              <a:t>LLM</a:t>
            </a:r>
            <a:r>
              <a:rPr lang="zh-CN" altLang="en-US" sz="1200" i="1">
                <a:sym typeface="+mn-ea"/>
              </a:rPr>
              <a:t>生成至少</a:t>
            </a:r>
            <a:r>
              <a:rPr lang="en-US" altLang="zh-CN" sz="1200" i="1">
                <a:sym typeface="+mn-ea"/>
              </a:rPr>
              <a:t>3</a:t>
            </a:r>
            <a:r>
              <a:rPr lang="zh-CN" altLang="en-US" sz="1200" i="1">
                <a:sym typeface="+mn-ea"/>
              </a:rPr>
              <a:t>个与原始文本</a:t>
            </a:r>
            <a:r>
              <a:rPr lang="zh-CN" altLang="en-US" sz="1200" i="1">
                <a:solidFill>
                  <a:srgbClr val="FF0000"/>
                </a:solidFill>
                <a:sym typeface="+mn-ea"/>
              </a:rPr>
              <a:t>不重复</a:t>
            </a:r>
            <a:r>
              <a:rPr lang="zh-CN" altLang="en-US" sz="1200" i="1">
                <a:sym typeface="+mn-ea"/>
              </a:rPr>
              <a:t>的概念（</a:t>
            </a:r>
            <a:r>
              <a:rPr lang="en-US" altLang="zh-CN" sz="1200" i="1">
                <a:sym typeface="+mn-ea"/>
              </a:rPr>
              <a:t>concept</a:t>
            </a:r>
            <a:r>
              <a:rPr lang="zh-CN" altLang="en-US" sz="1200" i="1">
                <a:sym typeface="+mn-ea"/>
              </a:rPr>
              <a:t>）</a:t>
            </a:r>
            <a:r>
              <a:rPr lang="en-US" altLang="zh-CN" sz="1200" i="1">
                <a:sym typeface="+mn-ea"/>
              </a:rPr>
              <a:t>   </a:t>
            </a:r>
            <a:r>
              <a:rPr lang="zh-CN" altLang="en-US" sz="1200" i="1">
                <a:sym typeface="+mn-ea"/>
              </a:rPr>
              <a:t>所以</a:t>
            </a:r>
            <a:r>
              <a:rPr lang="en-US" altLang="zh-CN" sz="1200" i="1">
                <a:sym typeface="+mn-ea"/>
              </a:rPr>
              <a:t>concept</a:t>
            </a:r>
            <a:r>
              <a:rPr lang="zh-CN" altLang="en-US" sz="1200" i="1">
                <a:sym typeface="+mn-ea"/>
              </a:rPr>
              <a:t>组成了一个概念的集合</a:t>
            </a:r>
            <a:r>
              <a:rPr lang="en-US" altLang="zh-CN" sz="1200" i="1">
                <a:sym typeface="+mn-ea"/>
              </a:rPr>
              <a:t>”</a:t>
            </a:r>
            <a:endParaRPr lang="en-US" altLang="zh-CN" sz="1200" i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EDC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884555"/>
            <a:ext cx="8331200" cy="2114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3429000"/>
            <a:ext cx="1050861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1400"/>
          </a:p>
          <a:p>
            <a:r>
              <a:rPr lang="en-US" altLang="zh-CN" sz="1400"/>
              <a:t>E5-mistral-7b-instruct</a:t>
            </a:r>
            <a:r>
              <a:rPr lang="zh-CN" altLang="en-US" sz="1400"/>
              <a:t>：微软的</a:t>
            </a:r>
            <a:r>
              <a:rPr lang="en-US" altLang="zh-CN" sz="1400"/>
              <a:t>embedding</a:t>
            </a:r>
            <a:r>
              <a:rPr lang="zh-CN" altLang="en-US" sz="1400"/>
              <a:t>模型。文中指出在对</a:t>
            </a:r>
            <a:r>
              <a:rPr lang="en-US" altLang="zh-CN" sz="1400">
                <a:solidFill>
                  <a:srgbClr val="FF0000"/>
                </a:solidFill>
              </a:rPr>
              <a:t>schema</a:t>
            </a:r>
            <a:r>
              <a:rPr lang="zh-CN" altLang="en-US" sz="1400">
                <a:solidFill>
                  <a:srgbClr val="FF0000"/>
                </a:solidFill>
              </a:rPr>
              <a:t>自动归纳阶段</a:t>
            </a:r>
            <a:r>
              <a:rPr lang="zh-CN" altLang="en-US" sz="1400"/>
              <a:t>直接使用，在</a:t>
            </a:r>
            <a:r>
              <a:rPr lang="en-US" altLang="zh-CN" sz="1400">
                <a:solidFill>
                  <a:srgbClr val="FF0000"/>
                </a:solidFill>
              </a:rPr>
              <a:t>refinement</a:t>
            </a:r>
            <a:r>
              <a:rPr lang="zh-CN" altLang="en-US" sz="1400">
                <a:solidFill>
                  <a:srgbClr val="FF0000"/>
                </a:solidFill>
              </a:rPr>
              <a:t>阶段</a:t>
            </a:r>
            <a:r>
              <a:rPr lang="zh-CN" altLang="en-US" sz="1400"/>
              <a:t>作为</a:t>
            </a:r>
            <a:r>
              <a:rPr lang="en-US" altLang="zh-CN" sz="1400"/>
              <a:t>retriever</a:t>
            </a:r>
            <a:r>
              <a:rPr lang="zh-CN" altLang="en-US" sz="1400"/>
              <a:t>的时候需要在</a:t>
            </a:r>
            <a:r>
              <a:rPr lang="en-US" altLang="zh-CN" sz="1400"/>
              <a:t>TEKGEN</a:t>
            </a:r>
            <a:r>
              <a:rPr lang="zh-CN" altLang="en-US" sz="1400"/>
              <a:t>数据集上进行微调，而且需要用</a:t>
            </a:r>
            <a:r>
              <a:rPr lang="en-US" altLang="zh-CN" sz="1400"/>
              <a:t>GPT3.5-turbo</a:t>
            </a:r>
            <a:r>
              <a:rPr lang="zh-CN" altLang="en-US" sz="1400"/>
              <a:t>对</a:t>
            </a:r>
            <a:r>
              <a:rPr lang="en-US" altLang="zh-CN" sz="1400"/>
              <a:t> 37500</a:t>
            </a:r>
            <a:r>
              <a:rPr lang="zh-CN" altLang="en-US" sz="1400"/>
              <a:t>个样本进行标注（生成</a:t>
            </a:r>
            <a:r>
              <a:rPr lang="en-US" altLang="zh-CN" sz="1400"/>
              <a:t>definition</a:t>
            </a:r>
            <a:r>
              <a:rPr lang="zh-CN" altLang="en-US" sz="1400"/>
              <a:t>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文中使用本地</a:t>
            </a:r>
            <a:r>
              <a:rPr lang="en-US" altLang="zh-CN" sz="1400"/>
              <a:t>7b</a:t>
            </a:r>
            <a:r>
              <a:rPr lang="zh-CN" altLang="en-US" sz="1400"/>
              <a:t>模型的同时也调用了</a:t>
            </a:r>
            <a:r>
              <a:rPr lang="en-US" altLang="zh-CN" sz="1400">
                <a:sym typeface="+mn-ea"/>
              </a:rPr>
              <a:t>GPT3.5-turbo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eg:</a:t>
            </a:r>
            <a:r>
              <a:rPr lang="zh-CN" altLang="en-US" sz="1400">
                <a:sym typeface="+mn-ea"/>
              </a:rPr>
              <a:t>对</a:t>
            </a:r>
            <a:r>
              <a:rPr lang="en-US" altLang="zh-CN" sz="1400">
                <a:sym typeface="+mn-ea"/>
              </a:rPr>
              <a:t>fintune</a:t>
            </a:r>
            <a:r>
              <a:rPr lang="zh-CN" altLang="en-US" sz="1400">
                <a:sym typeface="+mn-ea"/>
              </a:rPr>
              <a:t>所用的样本进行标注</a:t>
            </a:r>
            <a:r>
              <a:rPr lang="en-US" altLang="zh-CN" sz="1400">
                <a:sym typeface="+mn-ea"/>
              </a:rPr>
              <a:t>  /  </a:t>
            </a:r>
            <a:r>
              <a:rPr lang="zh-CN" altLang="en-US" sz="1400">
                <a:sym typeface="+mn-ea"/>
              </a:rPr>
              <a:t>本地</a:t>
            </a:r>
            <a:r>
              <a:rPr lang="en-US" altLang="zh-CN" sz="1400">
                <a:sym typeface="+mn-ea"/>
              </a:rPr>
              <a:t>7b</a:t>
            </a:r>
            <a:r>
              <a:rPr lang="zh-CN" altLang="en-US" sz="1400">
                <a:sym typeface="+mn-ea"/>
              </a:rPr>
              <a:t>模型对每个</a:t>
            </a:r>
            <a:r>
              <a:rPr lang="en-US" altLang="zh-CN" sz="1400">
                <a:sym typeface="+mn-ea"/>
              </a:rPr>
              <a:t>relation</a:t>
            </a:r>
            <a:r>
              <a:rPr lang="zh-CN" altLang="en-US" sz="1400">
                <a:sym typeface="+mn-ea"/>
              </a:rPr>
              <a:t>生成</a:t>
            </a:r>
            <a:r>
              <a:rPr lang="en-US" altLang="zh-CN" sz="1400">
                <a:sym typeface="+mn-ea"/>
              </a:rPr>
              <a:t>definition</a:t>
            </a:r>
            <a:r>
              <a:rPr lang="zh-CN" altLang="en-US" sz="1400">
                <a:sym typeface="+mn-ea"/>
              </a:rPr>
              <a:t>后调用</a:t>
            </a:r>
            <a:r>
              <a:rPr lang="en-US" altLang="zh-CN" sz="1400">
                <a:sym typeface="+mn-ea"/>
              </a:rPr>
              <a:t>GPT3.5-turbo</a:t>
            </a:r>
            <a:r>
              <a:rPr lang="zh-CN" altLang="en-US" sz="1400">
                <a:sym typeface="+mn-ea"/>
              </a:rPr>
              <a:t>进行确认</a:t>
            </a:r>
            <a:endParaRPr lang="zh-CN" altLang="en-US" sz="1400"/>
          </a:p>
          <a:p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EDC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1045" y="3622040"/>
            <a:ext cx="10506075" cy="1645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/>
              <a:t>before schema</a:t>
            </a:r>
            <a:r>
              <a:rPr lang="zh-CN" altLang="en-US" sz="1400"/>
              <a:t>自归纳</a:t>
            </a:r>
            <a:r>
              <a:rPr lang="en-US" altLang="zh-CN" sz="1400"/>
              <a:t>:</a:t>
            </a:r>
            <a:endParaRPr lang="en-US" altLang="zh-CN" sz="1400"/>
          </a:p>
          <a:p>
            <a:r>
              <a:rPr lang="en-US" altLang="zh-CN" sz="1200"/>
              <a:t>[[['</a:t>
            </a:r>
            <a:r>
              <a:rPr lang="zh-CN" altLang="en-US" sz="1200"/>
              <a:t>北京市大兴区人民法院</a:t>
            </a:r>
            <a:r>
              <a:rPr lang="en-US" altLang="zh-CN" sz="1200"/>
              <a:t>', '</a:t>
            </a:r>
            <a:r>
              <a:rPr lang="zh-CN" altLang="en-US" sz="1200"/>
              <a:t>判决书编号</a:t>
            </a:r>
            <a:r>
              <a:rPr lang="en-US" altLang="zh-CN" sz="1200"/>
              <a:t>', '</a:t>
            </a:r>
            <a:r>
              <a:rPr lang="zh-CN" altLang="en-US" sz="1200"/>
              <a:t>（</a:t>
            </a:r>
            <a:r>
              <a:rPr lang="en-US" altLang="zh-CN" sz="1200"/>
              <a:t>2022</a:t>
            </a:r>
            <a:r>
              <a:rPr lang="zh-CN" altLang="en-US" sz="1200"/>
              <a:t>）京</a:t>
            </a:r>
            <a:r>
              <a:rPr lang="en-US" altLang="zh-CN" sz="1200"/>
              <a:t>0115</a:t>
            </a:r>
            <a:r>
              <a:rPr lang="zh-CN" altLang="en-US" sz="1200"/>
              <a:t>民初</a:t>
            </a:r>
            <a:r>
              <a:rPr lang="en-US" altLang="zh-CN" sz="1200"/>
              <a:t>669</a:t>
            </a:r>
            <a:r>
              <a:rPr lang="zh-CN" altLang="en-US" sz="1200"/>
              <a:t>号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女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'1941</a:t>
            </a:r>
            <a:r>
              <a:rPr lang="zh-CN" altLang="en-US" sz="1200"/>
              <a:t>年</a:t>
            </a:r>
            <a:r>
              <a:rPr lang="en-US" altLang="zh-CN" sz="1200"/>
              <a:t>5</a:t>
            </a:r>
            <a:r>
              <a:rPr lang="zh-CN" altLang="en-US" sz="1200"/>
              <a:t>月</a:t>
            </a:r>
            <a:r>
              <a:rPr lang="en-US" altLang="zh-CN" sz="1200"/>
              <a:t>23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汉族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住址</a:t>
            </a:r>
            <a:r>
              <a:rPr lang="en-US" altLang="zh-CN" sz="1200"/>
              <a:t>', '</a:t>
            </a:r>
            <a:r>
              <a:rPr lang="zh-CN" altLang="en-US" sz="1200"/>
              <a:t>北京市大兴区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委托诉讼代理人</a:t>
            </a:r>
            <a:r>
              <a:rPr lang="en-US" altLang="zh-CN" sz="1200"/>
              <a:t>', '</a:t>
            </a:r>
            <a:r>
              <a:rPr lang="zh-CN" altLang="en-US" sz="1200"/>
              <a:t>周枫</a:t>
            </a:r>
            <a:r>
              <a:rPr lang="en-US" altLang="zh-CN" sz="1200"/>
              <a:t>'], ['</a:t>
            </a:r>
            <a:r>
              <a:rPr lang="zh-CN" altLang="en-US" sz="1200"/>
              <a:t>周枫</a:t>
            </a:r>
            <a:r>
              <a:rPr lang="en-US" altLang="zh-CN" sz="1200"/>
              <a:t>', </a:t>
            </a:r>
            <a:r>
              <a:rPr lang="en-US" altLang="zh-CN" sz="1200">
                <a:solidFill>
                  <a:srgbClr val="FF0000"/>
                </a:solidFill>
              </a:rPr>
              <a:t>'</a:t>
            </a:r>
            <a:r>
              <a:rPr lang="zh-CN" altLang="en-US" sz="1200">
                <a:solidFill>
                  <a:srgbClr val="FF0000"/>
                </a:solidFill>
              </a:rPr>
              <a:t>所属律师事务所</a:t>
            </a:r>
            <a:r>
              <a:rPr lang="en-US" altLang="zh-CN" sz="1200">
                <a:solidFill>
                  <a:srgbClr val="FF0000"/>
                </a:solidFill>
              </a:rPr>
              <a:t>'</a:t>
            </a:r>
            <a:r>
              <a:rPr lang="en-US" altLang="zh-CN" sz="1200"/>
              <a:t>, '</a:t>
            </a:r>
            <a:r>
              <a:rPr lang="zh-CN" altLang="en-US" sz="1200"/>
              <a:t>北京市威正律师事务所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女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'1962</a:t>
            </a:r>
            <a:r>
              <a:rPr lang="zh-CN" altLang="en-US" sz="1200"/>
              <a:t>年</a:t>
            </a:r>
            <a:r>
              <a:rPr lang="en-US" altLang="zh-CN" sz="1200"/>
              <a:t>12</a:t>
            </a:r>
            <a:r>
              <a:rPr lang="zh-CN" altLang="en-US" sz="1200"/>
              <a:t>月</a:t>
            </a:r>
            <a:r>
              <a:rPr lang="en-US" altLang="zh-CN" sz="1200"/>
              <a:t>8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汉族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住址</a:t>
            </a:r>
            <a:r>
              <a:rPr lang="en-US" altLang="zh-CN" sz="1200"/>
              <a:t>', '</a:t>
            </a:r>
            <a:r>
              <a:rPr lang="zh-CN" altLang="en-US" sz="1200"/>
              <a:t>北京市通州区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委托诉讼代理人</a:t>
            </a:r>
            <a:r>
              <a:rPr lang="en-US" altLang="zh-CN" sz="1200"/>
              <a:t>', '</a:t>
            </a:r>
            <a:r>
              <a:rPr lang="zh-CN" altLang="en-US" sz="1200"/>
              <a:t>王志安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配偶</a:t>
            </a:r>
            <a:r>
              <a:rPr lang="en-US" altLang="zh-CN" sz="1200"/>
              <a:t>', '</a:t>
            </a:r>
            <a:r>
              <a:rPr lang="zh-CN" altLang="en-US" sz="1200"/>
              <a:t>董素纯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男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'1956</a:t>
            </a:r>
            <a:r>
              <a:rPr lang="zh-CN" altLang="en-US" sz="1200"/>
              <a:t>年</a:t>
            </a:r>
            <a:r>
              <a:rPr lang="en-US" altLang="zh-CN" sz="1200"/>
              <a:t>1</a:t>
            </a:r>
            <a:r>
              <a:rPr lang="zh-CN" altLang="en-US" sz="1200"/>
              <a:t>月</a:t>
            </a:r>
            <a:r>
              <a:rPr lang="en-US" altLang="zh-CN" sz="1200"/>
              <a:t>18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回族</a:t>
            </a:r>
            <a:r>
              <a:rPr lang="en-US" altLang="zh-CN" sz="1200"/>
              <a:t>']]] [''] ['']</a:t>
            </a:r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  <a:p>
            <a:endParaRPr lang="en-US" altLang="zh-CN" sz="1200"/>
          </a:p>
          <a:p>
            <a:r>
              <a:rPr lang="en-US" altLang="zh-CN" sz="1600"/>
              <a:t>after schema</a:t>
            </a:r>
            <a:r>
              <a:rPr lang="zh-CN" altLang="en-US" sz="1600"/>
              <a:t>自归纳</a:t>
            </a:r>
            <a:r>
              <a:rPr lang="en-US" altLang="zh-CN" sz="1600"/>
              <a:t>: </a:t>
            </a:r>
            <a:endParaRPr lang="en-US" altLang="zh-CN" sz="1600"/>
          </a:p>
          <a:p>
            <a:r>
              <a:rPr lang="en-US" altLang="zh-CN" sz="1200"/>
              <a:t>[['</a:t>
            </a:r>
            <a:r>
              <a:rPr lang="zh-CN" altLang="en-US" sz="1200"/>
              <a:t>北京市大兴区人民法院</a:t>
            </a:r>
            <a:r>
              <a:rPr lang="en-US" altLang="zh-CN" sz="1200"/>
              <a:t>', '</a:t>
            </a:r>
            <a:r>
              <a:rPr lang="zh-CN" altLang="en-US" sz="1200"/>
              <a:t>判决书编号</a:t>
            </a:r>
            <a:r>
              <a:rPr lang="en-US" altLang="zh-CN" sz="1200"/>
              <a:t>', '</a:t>
            </a:r>
            <a:r>
              <a:rPr lang="zh-CN" altLang="en-US" sz="1200"/>
              <a:t>（</a:t>
            </a:r>
            <a:r>
              <a:rPr lang="en-US" altLang="zh-CN" sz="1200"/>
              <a:t>2022</a:t>
            </a:r>
            <a:r>
              <a:rPr lang="zh-CN" altLang="en-US" sz="1200"/>
              <a:t>）京</a:t>
            </a:r>
            <a:r>
              <a:rPr lang="en-US" altLang="zh-CN" sz="1200"/>
              <a:t>0115</a:t>
            </a:r>
            <a:r>
              <a:rPr lang="zh-CN" altLang="en-US" sz="1200"/>
              <a:t>民初</a:t>
            </a:r>
            <a:r>
              <a:rPr lang="en-US" altLang="zh-CN" sz="1200"/>
              <a:t>669</a:t>
            </a:r>
            <a:r>
              <a:rPr lang="zh-CN" altLang="en-US" sz="1200"/>
              <a:t>号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女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'1941</a:t>
            </a:r>
            <a:r>
              <a:rPr lang="zh-CN" altLang="en-US" sz="1200"/>
              <a:t>年</a:t>
            </a:r>
            <a:r>
              <a:rPr lang="en-US" altLang="zh-CN" sz="1200"/>
              <a:t>5</a:t>
            </a:r>
            <a:r>
              <a:rPr lang="zh-CN" altLang="en-US" sz="1200"/>
              <a:t>月</a:t>
            </a:r>
            <a:r>
              <a:rPr lang="en-US" altLang="zh-CN" sz="1200"/>
              <a:t>23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汉族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住址</a:t>
            </a:r>
            <a:r>
              <a:rPr lang="en-US" altLang="zh-CN" sz="1200"/>
              <a:t>', '</a:t>
            </a:r>
            <a:r>
              <a:rPr lang="zh-CN" altLang="en-US" sz="1200"/>
              <a:t>北京市大兴区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</a:t>
            </a:r>
            <a:r>
              <a:rPr lang="zh-CN" altLang="en-US" sz="1200"/>
              <a:t>委托诉讼代理人</a:t>
            </a:r>
            <a:r>
              <a:rPr lang="en-US" altLang="zh-CN" sz="1200"/>
              <a:t>', '</a:t>
            </a:r>
            <a:r>
              <a:rPr lang="zh-CN" altLang="en-US" sz="1200"/>
              <a:t>周枫</a:t>
            </a:r>
            <a:r>
              <a:rPr lang="en-US" altLang="zh-CN" sz="1200"/>
              <a:t>'], ['</a:t>
            </a:r>
            <a:r>
              <a:rPr lang="zh-CN" altLang="en-US" sz="1200"/>
              <a:t>周枫</a:t>
            </a:r>
            <a:r>
              <a:rPr lang="en-US" altLang="zh-CN" sz="1200"/>
              <a:t>',</a:t>
            </a:r>
            <a:r>
              <a:rPr lang="en-US" altLang="zh-CN" sz="1200">
                <a:solidFill>
                  <a:srgbClr val="FFFF00"/>
                </a:solidFill>
              </a:rPr>
              <a:t> </a:t>
            </a:r>
            <a:r>
              <a:rPr lang="en-US" altLang="zh-CN" sz="1200">
                <a:solidFill>
                  <a:srgbClr val="FF0000"/>
                </a:solidFill>
              </a:rPr>
              <a:t>'</a:t>
            </a:r>
            <a:r>
              <a:rPr lang="zh-CN" altLang="en-US" sz="1200">
                <a:solidFill>
                  <a:srgbClr val="FF0000"/>
                </a:solidFill>
              </a:rPr>
              <a:t>委托诉讼代理人</a:t>
            </a:r>
            <a:r>
              <a:rPr lang="en-US" altLang="zh-CN" sz="1200">
                <a:solidFill>
                  <a:srgbClr val="FF0000"/>
                </a:solidFill>
              </a:rPr>
              <a:t>'</a:t>
            </a:r>
            <a:r>
              <a:rPr lang="en-US" altLang="zh-CN" sz="1200"/>
              <a:t>, '</a:t>
            </a:r>
            <a:r>
              <a:rPr lang="zh-CN" altLang="en-US" sz="1200"/>
              <a:t>北京市威正律师事务所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女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'1962</a:t>
            </a:r>
            <a:r>
              <a:rPr lang="zh-CN" altLang="en-US" sz="1200"/>
              <a:t>年</a:t>
            </a:r>
            <a:r>
              <a:rPr lang="en-US" altLang="zh-CN" sz="1200"/>
              <a:t>12</a:t>
            </a:r>
            <a:r>
              <a:rPr lang="zh-CN" altLang="en-US" sz="1200"/>
              <a:t>月</a:t>
            </a:r>
            <a:r>
              <a:rPr lang="en-US" altLang="zh-CN" sz="1200"/>
              <a:t>8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汉族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住址</a:t>
            </a:r>
            <a:r>
              <a:rPr lang="en-US" altLang="zh-CN" sz="1200"/>
              <a:t>', '</a:t>
            </a:r>
            <a:r>
              <a:rPr lang="zh-CN" altLang="en-US" sz="1200"/>
              <a:t>北京市通州区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</a:t>
            </a:r>
            <a:r>
              <a:rPr lang="zh-CN" altLang="en-US" sz="1200"/>
              <a:t>委托诉讼代理人</a:t>
            </a:r>
            <a:r>
              <a:rPr lang="en-US" altLang="zh-CN" sz="1200"/>
              <a:t>', '</a:t>
            </a:r>
            <a:r>
              <a:rPr lang="zh-CN" altLang="en-US" sz="1200"/>
              <a:t>王志安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配偶</a:t>
            </a:r>
            <a:r>
              <a:rPr lang="en-US" altLang="zh-CN" sz="1200"/>
              <a:t>', '</a:t>
            </a:r>
            <a:r>
              <a:rPr lang="zh-CN" altLang="en-US" sz="1200"/>
              <a:t>董素纯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性别</a:t>
            </a:r>
            <a:r>
              <a:rPr lang="en-US" altLang="zh-CN" sz="1200"/>
              <a:t>', '</a:t>
            </a:r>
            <a:r>
              <a:rPr lang="zh-CN" altLang="en-US" sz="1200"/>
              <a:t>男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出生日期</a:t>
            </a:r>
            <a:r>
              <a:rPr lang="en-US" altLang="zh-CN" sz="1200"/>
              <a:t>', '1956</a:t>
            </a:r>
            <a:r>
              <a:rPr lang="zh-CN" altLang="en-US" sz="1200"/>
              <a:t>年</a:t>
            </a:r>
            <a:r>
              <a:rPr lang="en-US" altLang="zh-CN" sz="1200"/>
              <a:t>1</a:t>
            </a:r>
            <a:r>
              <a:rPr lang="zh-CN" altLang="en-US" sz="1200"/>
              <a:t>月</a:t>
            </a:r>
            <a:r>
              <a:rPr lang="en-US" altLang="zh-CN" sz="1200"/>
              <a:t>18</a:t>
            </a:r>
            <a:r>
              <a:rPr lang="zh-CN" altLang="en-US" sz="1200"/>
              <a:t>日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</a:t>
            </a:r>
            <a:r>
              <a:rPr lang="zh-CN" altLang="en-US" sz="1200"/>
              <a:t>民族</a:t>
            </a:r>
            <a:r>
              <a:rPr lang="en-US" altLang="zh-CN" sz="1200"/>
              <a:t>', '</a:t>
            </a:r>
            <a:r>
              <a:rPr lang="zh-CN" altLang="en-US" sz="1200"/>
              <a:t>回族</a:t>
            </a:r>
            <a:r>
              <a:rPr lang="en-US" altLang="zh-CN" sz="1200"/>
              <a:t>']]</a:t>
            </a:r>
            <a:endParaRPr lang="en-US" altLang="zh-CN" sz="1200"/>
          </a:p>
          <a:p>
            <a:endParaRPr lang="en-US" altLang="zh-CN" sz="1200"/>
          </a:p>
          <a:p>
            <a:r>
              <a:rPr lang="zh-CN" altLang="en-US" sz="1200"/>
              <a:t>只能抽取到前面的部分实体部分，猜测可能是代码自带</a:t>
            </a:r>
            <a:r>
              <a:rPr lang="en-US" altLang="zh-CN" sz="1200"/>
              <a:t>few shot</a:t>
            </a:r>
            <a:r>
              <a:rPr lang="zh-CN" altLang="en-US" sz="1200"/>
              <a:t>导致对这一块的实体抽取还行。</a:t>
            </a:r>
            <a:endParaRPr lang="en-US" altLang="zh-CN" sz="1200"/>
          </a:p>
          <a:p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60" y="800735"/>
            <a:ext cx="8978900" cy="2660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30" y="3253740"/>
            <a:ext cx="969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qwen3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EDC</a:t>
            </a:r>
            <a:endParaRPr lang="en-US" altLang="zh-CN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1050" y="5049520"/>
            <a:ext cx="10506075" cy="1645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>
                <a:sym typeface="+mn-ea"/>
              </a:rPr>
              <a:t>Mistral-7B-Instruct-v0.3</a:t>
            </a:r>
            <a:endParaRPr lang="en-US" altLang="zh-CN" sz="1200"/>
          </a:p>
          <a:p>
            <a:endParaRPr lang="en-US" altLang="zh-CN" sz="1200"/>
          </a:p>
          <a:p>
            <a:r>
              <a:rPr lang="en-US" altLang="zh-CN" sz="1200"/>
              <a:t>[['</a:t>
            </a:r>
            <a:r>
              <a:rPr lang="zh-CN" altLang="en-US" sz="1200"/>
              <a:t>王亚琴</a:t>
            </a:r>
            <a:r>
              <a:rPr lang="en-US" altLang="zh-CN" sz="1200"/>
              <a:t>', 'birthPlace', 'Karlsruhe'], ['</a:t>
            </a:r>
            <a:r>
              <a:rPr lang="zh-CN" altLang="en-US" sz="1200"/>
              <a:t>王亚琴</a:t>
            </a:r>
            <a:r>
              <a:rPr lang="en-US" altLang="zh-CN" sz="1200"/>
              <a:t>', 'deathPlace', 'Israel'], ['</a:t>
            </a:r>
            <a:r>
              <a:rPr lang="zh-CN" altLang="en-US" sz="1200"/>
              <a:t>王亚琴</a:t>
            </a:r>
            <a:r>
              <a:rPr lang="en-US" altLang="zh-CN" sz="1200"/>
              <a:t>', 'residence', '</a:t>
            </a:r>
            <a:r>
              <a:rPr lang="zh-CN" altLang="en-US" sz="1200"/>
              <a:t>北京市大兴区</a:t>
            </a:r>
            <a:r>
              <a:rPr lang="en-US" altLang="zh-CN" sz="1200"/>
              <a:t>'], ['</a:t>
            </a:r>
            <a:r>
              <a:rPr lang="zh-CN" altLang="en-US" sz="1200"/>
              <a:t>周枫</a:t>
            </a:r>
            <a:r>
              <a:rPr lang="en-US" altLang="zh-CN" sz="1200"/>
              <a:t>', 'profession', '</a:t>
            </a:r>
            <a:r>
              <a:rPr lang="zh-CN" altLang="en-US" sz="1200"/>
              <a:t>律师</a:t>
            </a:r>
            <a:r>
              <a:rPr lang="en-US" altLang="zh-CN" sz="1200"/>
              <a:t>'], ['</a:t>
            </a:r>
            <a:r>
              <a:rPr lang="zh-CN" altLang="en-US" sz="1200"/>
              <a:t>王志安</a:t>
            </a:r>
            <a:r>
              <a:rPr lang="en-US" altLang="zh-CN" sz="1200"/>
              <a:t>', 'profession', '</a:t>
            </a:r>
            <a:r>
              <a:rPr lang="zh-CN" altLang="en-US" sz="1200"/>
              <a:t>律师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'birthPlace', '</a:t>
            </a:r>
            <a:r>
              <a:rPr lang="zh-CN" altLang="en-US" sz="1200"/>
              <a:t>通州区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'residence', '</a:t>
            </a:r>
            <a:r>
              <a:rPr lang="zh-CN" altLang="en-US" sz="1200"/>
              <a:t>北京市通州区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'relationship', '</a:t>
            </a:r>
            <a:r>
              <a:rPr lang="zh-CN" altLang="en-US" sz="1200"/>
              <a:t>夫妻</a:t>
            </a:r>
            <a:r>
              <a:rPr lang="en-US" altLang="zh-CN" sz="1200"/>
              <a:t>'], ['</a:t>
            </a:r>
            <a:r>
              <a:rPr lang="zh-CN" altLang="en-US" sz="1200"/>
              <a:t>董济波</a:t>
            </a:r>
            <a:r>
              <a:rPr lang="en-US" altLang="zh-CN" sz="1200"/>
              <a:t>', 'relationship', '</a:t>
            </a:r>
            <a:r>
              <a:rPr lang="zh-CN" altLang="en-US" sz="1200"/>
              <a:t>夫</a:t>
            </a:r>
            <a:r>
              <a:rPr lang="en-US" altLang="zh-CN" sz="1200"/>
              <a:t>'], ['</a:t>
            </a:r>
            <a:r>
              <a:rPr lang="zh-CN" altLang="en-US" sz="1200"/>
              <a:t>董清波</a:t>
            </a:r>
            <a:r>
              <a:rPr lang="en-US" altLang="zh-CN" sz="1200"/>
              <a:t>', 'relationship', '</a:t>
            </a:r>
            <a:r>
              <a:rPr lang="zh-CN" altLang="en-US" sz="1200"/>
              <a:t>董素纯的父</a:t>
            </a:r>
            <a:r>
              <a:rPr lang="en-US" altLang="zh-CN" sz="1200"/>
              <a:t>'], ['</a:t>
            </a:r>
            <a:r>
              <a:rPr lang="zh-CN" altLang="en-US" sz="1200"/>
              <a:t>孙淑玲</a:t>
            </a:r>
            <a:r>
              <a:rPr lang="en-US" altLang="zh-CN" sz="1200"/>
              <a:t>', 'relationship', '</a:t>
            </a:r>
            <a:r>
              <a:rPr lang="zh-CN" altLang="en-US" sz="1200"/>
              <a:t>董素纯的母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'action', '</a:t>
            </a:r>
            <a:r>
              <a:rPr lang="zh-CN" altLang="en-US" sz="1200"/>
              <a:t>起诉</a:t>
            </a:r>
            <a:r>
              <a:rPr lang="en-US" altLang="zh-CN" sz="1200"/>
              <a:t>'], ['</a:t>
            </a:r>
            <a:r>
              <a:rPr lang="zh-CN" altLang="en-US" sz="1200"/>
              <a:t>董素纯</a:t>
            </a:r>
            <a:r>
              <a:rPr lang="en-US" altLang="zh-CN" sz="1200"/>
              <a:t>', 'action', '</a:t>
            </a:r>
            <a:r>
              <a:rPr lang="zh-CN" altLang="en-US" sz="1200"/>
              <a:t>拒绝签收通知书</a:t>
            </a:r>
            <a:r>
              <a:rPr lang="en-US" altLang="zh-CN" sz="1200"/>
              <a:t>'], ['</a:t>
            </a:r>
            <a:r>
              <a:rPr lang="zh-CN" altLang="en-US" sz="1200"/>
              <a:t>王亚琴</a:t>
            </a:r>
            <a:r>
              <a:rPr lang="en-US" altLang="zh-CN" sz="1200"/>
              <a:t>', 'request', '</a:t>
            </a:r>
            <a:r>
              <a:rPr lang="zh-CN" altLang="en-US" sz="1200"/>
              <a:t>解除收养关系</a:t>
            </a:r>
            <a:r>
              <a:rPr lang="en-US" altLang="zh-CN" sz="1200"/>
              <a:t>']]</a:t>
            </a:r>
            <a:endParaRPr lang="en-US" altLang="zh-CN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60" y="800735"/>
            <a:ext cx="8978900" cy="2660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1050" y="3563620"/>
            <a:ext cx="103422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ym typeface="+mn-ea"/>
              </a:rPr>
              <a:t>qwen3  vs </a:t>
            </a:r>
            <a:r>
              <a:rPr lang="en-US" altLang="zh-CN" sz="1200">
                <a:sym typeface="+mn-ea"/>
              </a:rPr>
              <a:t>Mistral-7B-Instruct-v0.3(paper</a:t>
            </a:r>
            <a:r>
              <a:rPr lang="zh-CN" altLang="en-US" sz="1200">
                <a:sym typeface="+mn-ea"/>
              </a:rPr>
              <a:t>中使用的模型</a:t>
            </a:r>
            <a:r>
              <a:rPr lang="en-US" altLang="zh-CN" sz="1200">
                <a:sym typeface="+mn-ea"/>
              </a:rPr>
              <a:t>)</a:t>
            </a:r>
            <a:endParaRPr lang="en-US" altLang="zh-CN" sz="1200"/>
          </a:p>
          <a:p>
            <a:endParaRPr lang="en-US" altLang="zh-CN" sz="1200">
              <a:sym typeface="+mn-ea"/>
            </a:endParaRPr>
          </a:p>
          <a:p>
            <a:r>
              <a:rPr lang="en-US" altLang="zh-CN" sz="1200">
                <a:sym typeface="+mn-ea"/>
              </a:rPr>
              <a:t>qwen3</a:t>
            </a:r>
            <a:endParaRPr lang="en-US" altLang="zh-CN" sz="1200">
              <a:sym typeface="+mn-ea"/>
            </a:endParaRPr>
          </a:p>
          <a:p>
            <a:r>
              <a:rPr lang="en-US" altLang="zh-CN" sz="1200">
                <a:sym typeface="+mn-ea"/>
              </a:rPr>
              <a:t>[['</a:t>
            </a:r>
            <a:r>
              <a:rPr lang="zh-CN" altLang="en-US" sz="1200">
                <a:sym typeface="+mn-ea"/>
              </a:rPr>
              <a:t>北京市大兴区人民法院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判决书编号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（</a:t>
            </a:r>
            <a:r>
              <a:rPr lang="en-US" altLang="zh-CN" sz="1200">
                <a:sym typeface="+mn-ea"/>
              </a:rPr>
              <a:t>2022</a:t>
            </a:r>
            <a:r>
              <a:rPr lang="zh-CN" altLang="en-US" sz="1200">
                <a:sym typeface="+mn-ea"/>
              </a:rPr>
              <a:t>）京</a:t>
            </a:r>
            <a:r>
              <a:rPr lang="en-US" altLang="zh-CN" sz="1200">
                <a:sym typeface="+mn-ea"/>
              </a:rPr>
              <a:t>0115</a:t>
            </a:r>
            <a:r>
              <a:rPr lang="zh-CN" altLang="en-US" sz="1200">
                <a:sym typeface="+mn-ea"/>
              </a:rPr>
              <a:t>民初</a:t>
            </a:r>
            <a:r>
              <a:rPr lang="en-US" altLang="zh-CN" sz="1200">
                <a:sym typeface="+mn-ea"/>
              </a:rPr>
              <a:t>669</a:t>
            </a:r>
            <a:r>
              <a:rPr lang="zh-CN" altLang="en-US" sz="1200">
                <a:sym typeface="+mn-ea"/>
              </a:rPr>
              <a:t>号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王亚琴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性别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女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王亚琴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出生日期</a:t>
            </a:r>
            <a:r>
              <a:rPr lang="en-US" altLang="zh-CN" sz="1200">
                <a:sym typeface="+mn-ea"/>
              </a:rPr>
              <a:t>', '1941</a:t>
            </a:r>
            <a:r>
              <a:rPr lang="zh-CN" altLang="en-US" sz="1200">
                <a:sym typeface="+mn-ea"/>
              </a:rPr>
              <a:t>年</a:t>
            </a:r>
            <a:r>
              <a:rPr lang="en-US" altLang="zh-CN" sz="1200">
                <a:sym typeface="+mn-ea"/>
              </a:rPr>
              <a:t>5</a:t>
            </a:r>
            <a:r>
              <a:rPr lang="zh-CN" altLang="en-US" sz="1200">
                <a:sym typeface="+mn-ea"/>
              </a:rPr>
              <a:t>月</a:t>
            </a:r>
            <a:r>
              <a:rPr lang="en-US" altLang="zh-CN" sz="1200">
                <a:sym typeface="+mn-ea"/>
              </a:rPr>
              <a:t>23</a:t>
            </a:r>
            <a:r>
              <a:rPr lang="zh-CN" altLang="en-US" sz="1200">
                <a:sym typeface="+mn-ea"/>
              </a:rPr>
              <a:t>日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王亚琴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民族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汉族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王亚琴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住址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北京市大兴区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王亚琴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委托诉讼代理人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周枫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周枫</a:t>
            </a:r>
            <a:r>
              <a:rPr lang="en-US" altLang="zh-CN" sz="1200">
                <a:sym typeface="+mn-ea"/>
              </a:rPr>
              <a:t>',</a:t>
            </a:r>
            <a:r>
              <a:rPr lang="en-US" altLang="zh-CN" sz="1200">
                <a:solidFill>
                  <a:srgbClr val="FFFF00"/>
                </a:solidFill>
                <a:sym typeface="+mn-ea"/>
              </a:rPr>
              <a:t>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'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委托诉讼代理人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'</a:t>
            </a:r>
            <a:r>
              <a:rPr lang="en-US" altLang="zh-CN" sz="1200">
                <a:sym typeface="+mn-ea"/>
              </a:rPr>
              <a:t>, '</a:t>
            </a:r>
            <a:r>
              <a:rPr lang="zh-CN" altLang="en-US" sz="1200">
                <a:sym typeface="+mn-ea"/>
              </a:rPr>
              <a:t>北京市威正律师事务所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性别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女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出生日期</a:t>
            </a:r>
            <a:r>
              <a:rPr lang="en-US" altLang="zh-CN" sz="1200">
                <a:sym typeface="+mn-ea"/>
              </a:rPr>
              <a:t>', '1962</a:t>
            </a:r>
            <a:r>
              <a:rPr lang="zh-CN" altLang="en-US" sz="1200">
                <a:sym typeface="+mn-ea"/>
              </a:rPr>
              <a:t>年</a:t>
            </a:r>
            <a:r>
              <a:rPr lang="en-US" altLang="zh-CN" sz="1200">
                <a:sym typeface="+mn-ea"/>
              </a:rPr>
              <a:t>12</a:t>
            </a:r>
            <a:r>
              <a:rPr lang="zh-CN" altLang="en-US" sz="1200">
                <a:sym typeface="+mn-ea"/>
              </a:rPr>
              <a:t>月</a:t>
            </a:r>
            <a:r>
              <a:rPr lang="en-US" altLang="zh-CN" sz="1200">
                <a:sym typeface="+mn-ea"/>
              </a:rPr>
              <a:t>8</a:t>
            </a:r>
            <a:r>
              <a:rPr lang="zh-CN" altLang="en-US" sz="1200">
                <a:sym typeface="+mn-ea"/>
              </a:rPr>
              <a:t>日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民族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汉族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住址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北京市通州区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委托诉讼代理人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王志安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王志安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配偶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董素纯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王志安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性别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男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王志安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出生日期</a:t>
            </a:r>
            <a:r>
              <a:rPr lang="en-US" altLang="zh-CN" sz="1200">
                <a:sym typeface="+mn-ea"/>
              </a:rPr>
              <a:t>', '1956</a:t>
            </a:r>
            <a:r>
              <a:rPr lang="zh-CN" altLang="en-US" sz="1200">
                <a:sym typeface="+mn-ea"/>
              </a:rPr>
              <a:t>年</a:t>
            </a:r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月</a:t>
            </a:r>
            <a:r>
              <a:rPr lang="en-US" altLang="zh-CN" sz="1200">
                <a:sym typeface="+mn-ea"/>
              </a:rPr>
              <a:t>18</a:t>
            </a:r>
            <a:r>
              <a:rPr lang="zh-CN" altLang="en-US" sz="1200">
                <a:sym typeface="+mn-ea"/>
              </a:rPr>
              <a:t>日</a:t>
            </a:r>
            <a:r>
              <a:rPr lang="en-US" altLang="zh-CN" sz="1200">
                <a:sym typeface="+mn-ea"/>
              </a:rPr>
              <a:t>'], ['</a:t>
            </a:r>
            <a:r>
              <a:rPr lang="zh-CN" altLang="en-US" sz="1200">
                <a:sym typeface="+mn-ea"/>
              </a:rPr>
              <a:t>王志安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民族</a:t>
            </a:r>
            <a:r>
              <a:rPr lang="en-US" altLang="zh-CN" sz="1200">
                <a:sym typeface="+mn-ea"/>
              </a:rPr>
              <a:t>', '</a:t>
            </a:r>
            <a:r>
              <a:rPr lang="zh-CN" altLang="en-US" sz="1200">
                <a:sym typeface="+mn-ea"/>
              </a:rPr>
              <a:t>回族</a:t>
            </a:r>
            <a:r>
              <a:rPr lang="en-US" altLang="zh-CN" sz="1200">
                <a:sym typeface="+mn-ea"/>
              </a:rPr>
              <a:t>']]</a:t>
            </a:r>
            <a:endParaRPr lang="en-US" altLang="zh-CN" sz="1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35950" y="1383665"/>
            <a:ext cx="2919095" cy="3545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endParaRPr lang="zh-CN" altLang="en-US"/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的三阶段三元组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提取：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stage1: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stage2: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实体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stage3: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抽取了文中的实体、事件、关系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319530"/>
            <a:ext cx="7430770" cy="452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EDC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440" y="800735"/>
            <a:ext cx="6459855" cy="2630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4030345"/>
            <a:ext cx="9645650" cy="1454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440180"/>
            <a:ext cx="3293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fig1. template</a:t>
            </a:r>
            <a:r>
              <a:rPr lang="zh-CN" altLang="en-US" sz="1400"/>
              <a:t>中的</a:t>
            </a:r>
            <a:r>
              <a:rPr lang="en-US" altLang="zh-CN" sz="1400"/>
              <a:t>example</a:t>
            </a:r>
            <a:r>
              <a:rPr lang="zh-CN" altLang="en-US" sz="1400"/>
              <a:t>示例，后续尝试自己手动标几个作为</a:t>
            </a:r>
            <a:r>
              <a:rPr lang="en-US" altLang="zh-CN" sz="1400"/>
              <a:t>few shot</a:t>
            </a:r>
            <a:r>
              <a:rPr lang="zh-CN" altLang="en-US" sz="1400"/>
              <a:t>？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0" y="4496435"/>
            <a:ext cx="2546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fig2. qwen3</a:t>
            </a:r>
            <a:r>
              <a:rPr lang="zh-CN" altLang="en-US" sz="1400"/>
              <a:t>针对</a:t>
            </a:r>
            <a:r>
              <a:rPr lang="en-US" altLang="zh-CN" sz="1400"/>
              <a:t>relations</a:t>
            </a:r>
            <a:r>
              <a:rPr lang="zh-CN" altLang="en-US" sz="1400"/>
              <a:t>自动生成的</a:t>
            </a:r>
            <a:r>
              <a:rPr lang="en-US" altLang="zh-CN" sz="1400"/>
              <a:t>definitions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KARMA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KARMA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协作的知识图谱扩充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北大</a:t>
            </a:r>
            <a:r>
              <a:rPr lang="en-US" altLang="zh-CN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2025.2 arxiv</a:t>
            </a:r>
            <a:endParaRPr lang="en-US" altLang="zh-CN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121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KARMA:Leveraging Multi-Agent LLMs for Automated Knowledge Graph Enrichment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452245"/>
            <a:ext cx="7321550" cy="4940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59090" y="2332990"/>
            <a:ext cx="298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8</a:t>
            </a:r>
            <a:r>
              <a:rPr lang="zh-CN" altLang="en-US" sz="1400"/>
              <a:t>个</a:t>
            </a:r>
            <a:r>
              <a:rPr lang="en-US" altLang="zh-CN" sz="1400"/>
              <a:t>agent</a:t>
            </a:r>
            <a:r>
              <a:rPr lang="zh-CN" altLang="en-US" sz="1400"/>
              <a:t>协作进行完成从文本解析到知识图谱扩充全流程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KARMA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646555"/>
            <a:ext cx="3689350" cy="283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785" y="1646555"/>
            <a:ext cx="3439795" cy="2823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80" y="1646555"/>
            <a:ext cx="3733800" cy="2400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3410" y="4688840"/>
            <a:ext cx="281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agent1:</a:t>
            </a:r>
            <a:r>
              <a:rPr lang="zh-CN" altLang="en-US" sz="1200"/>
              <a:t>文本解析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4145915" y="4688840"/>
            <a:ext cx="338836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agent2:</a:t>
            </a:r>
            <a:r>
              <a:rPr lang="zh-CN" altLang="en-US" sz="1200"/>
              <a:t>文本解析(对文本分段，并用LLM判决与现有的图的相关系数，将不相关的片段舍弃)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如何分段？如何计算相似度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8040370" y="4688840"/>
            <a:ext cx="3388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agent3:</a:t>
            </a:r>
            <a:r>
              <a:rPr lang="zh-CN" altLang="en-US" sz="1200"/>
              <a:t>片段总结，将分好的片段进行总结，并将总结的摘要作为prompt分发到对应片段的信息抽取保留关键实体、关系、</a:t>
            </a:r>
            <a:r>
              <a:rPr lang="zh-CN" altLang="en-US" sz="1200"/>
              <a:t>领域专有名词</a:t>
            </a:r>
            <a:endParaRPr lang="zh-CN" altLang="en-US" sz="12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486785" y="5126990"/>
            <a:ext cx="440055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517130" y="5133975"/>
            <a:ext cx="401320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51" y="289350"/>
            <a:ext cx="6464300" cy="511175"/>
          </a:xfrm>
        </p:spPr>
        <p:txBody>
          <a:bodyPr/>
          <a:p>
            <a:r>
              <a:rPr lang="en-US" altLang="zh-CN">
                <a:sym typeface="+mn-ea"/>
              </a:rPr>
              <a:t>KARMA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65" y="6108700"/>
            <a:ext cx="281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agent1:</a:t>
            </a:r>
            <a:r>
              <a:rPr lang="zh-CN" altLang="en-US" sz="1200"/>
              <a:t>文本解析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4281805" y="5657850"/>
            <a:ext cx="338836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agent2:</a:t>
            </a:r>
            <a:r>
              <a:rPr lang="zh-CN" altLang="en-US" sz="1200"/>
              <a:t>文本解析(对文本分段，并用LLM判决与现有的图的相关系数，将不相关的片段舍弃)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如何分段？如何计算相似度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8040370" y="5739130"/>
            <a:ext cx="3388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agent3:</a:t>
            </a:r>
            <a:r>
              <a:rPr lang="zh-CN" altLang="en-US" sz="1200"/>
              <a:t>片段总结，将分好的片段进行总结，并将总结的摘要作为prompt分发到对应片段的信息抽取保留关键实体、关系、</a:t>
            </a:r>
            <a:r>
              <a:rPr lang="zh-CN" altLang="en-US" sz="1200"/>
              <a:t>领域专有名词</a:t>
            </a:r>
            <a:endParaRPr lang="zh-CN" altLang="en-US" sz="12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561080" y="6273800"/>
            <a:ext cx="440055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517130" y="6035675"/>
            <a:ext cx="401320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848360"/>
            <a:ext cx="3489325" cy="24377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212465"/>
            <a:ext cx="3289935" cy="2677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40" y="848360"/>
            <a:ext cx="3549650" cy="3676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130" y="848360"/>
            <a:ext cx="3613150" cy="292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920151" y="289350"/>
            <a:ext cx="6464300" cy="511175"/>
          </a:xfrm>
        </p:spPr>
        <p:txBody>
          <a:bodyPr/>
          <a:p>
            <a:r>
              <a:rPr lang="en-US" altLang="zh-CN">
                <a:sym typeface="+mn-ea"/>
              </a:rPr>
              <a:t>KARMA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5465" y="6108700"/>
            <a:ext cx="281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agent1:</a:t>
            </a:r>
            <a:r>
              <a:rPr lang="zh-CN" altLang="en-US" sz="1200"/>
              <a:t>文本解析</a:t>
            </a:r>
            <a:endParaRPr lang="zh-CN" altLang="en-US" sz="1200"/>
          </a:p>
        </p:txBody>
      </p:sp>
      <p:sp>
        <p:nvSpPr>
          <p:cNvPr id="9" name="文本框 8"/>
          <p:cNvSpPr txBox="1"/>
          <p:nvPr/>
        </p:nvSpPr>
        <p:spPr>
          <a:xfrm>
            <a:off x="4281805" y="5657850"/>
            <a:ext cx="338836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agent2:</a:t>
            </a:r>
            <a:r>
              <a:rPr lang="zh-CN" altLang="en-US" sz="1200"/>
              <a:t>文本解析(对文本分段，并用LLM判决与现有的图的相关系数，将不相关的片段舍弃)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如何分段？如何计算相似度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8040370" y="5739130"/>
            <a:ext cx="3388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agent3:</a:t>
            </a:r>
            <a:r>
              <a:rPr lang="zh-CN" altLang="en-US" sz="1200"/>
              <a:t>片段总结，将分好的片段进行总结，并将总结的摘要作为prompt分发到对应片段的信息抽取保留关键实体、关系、</a:t>
            </a:r>
            <a:r>
              <a:rPr lang="zh-CN" altLang="en-US" sz="1200"/>
              <a:t>领域专有名词</a:t>
            </a:r>
            <a:endParaRPr lang="zh-CN" altLang="en-US" sz="12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561080" y="6273800"/>
            <a:ext cx="440055" cy="6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517130" y="6035675"/>
            <a:ext cx="401320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220" y="800735"/>
            <a:ext cx="2967990" cy="468884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251585" y="813435"/>
            <a:ext cx="3317240" cy="3399155"/>
            <a:chOff x="2431" y="1367"/>
            <a:chExt cx="4542" cy="45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1" y="1367"/>
              <a:ext cx="4543" cy="14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" y="2833"/>
              <a:ext cx="4452" cy="30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zh-CN" altLang="en-US" dirty="0"/>
              <a:t>第 </a:t>
            </a:r>
            <a:fld id="{84377AA6-5F82-4755-B29C-FAB6A572A0B7}" type="slidenum">
              <a:rPr lang="zh-CN" altLang="en-US" smtClean="0"/>
            </a:fld>
            <a:r>
              <a:rPr lang="zh-CN" altLang="en-US" dirty="0"/>
              <a:t> 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800735"/>
            <a:ext cx="3881120" cy="5619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36365" y="147320"/>
            <a:ext cx="7646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i="1"/>
              <a:t>模式归纳也是利用</a:t>
            </a:r>
            <a:r>
              <a:rPr lang="en-US" altLang="zh-CN" sz="1400" i="1"/>
              <a:t>LLM</a:t>
            </a:r>
            <a:r>
              <a:rPr lang="zh-CN" altLang="en-US" sz="1400" i="1"/>
              <a:t>，对每个元素（实体、关系、事件）用</a:t>
            </a:r>
            <a:r>
              <a:rPr lang="en-US" altLang="zh-CN" sz="1400" i="1"/>
              <a:t>LLM</a:t>
            </a:r>
            <a:r>
              <a:rPr lang="zh-CN" altLang="en-US" sz="1400" i="1"/>
              <a:t>生成至少</a:t>
            </a:r>
            <a:r>
              <a:rPr lang="en-US" altLang="zh-CN" sz="1400" i="1"/>
              <a:t>3</a:t>
            </a:r>
            <a:r>
              <a:rPr lang="zh-CN" altLang="en-US" sz="1400" i="1"/>
              <a:t>个与原始文本</a:t>
            </a:r>
            <a:r>
              <a:rPr lang="zh-CN" altLang="en-US" sz="1400" i="1">
                <a:solidFill>
                  <a:srgbClr val="FF0000"/>
                </a:solidFill>
              </a:rPr>
              <a:t>不重复</a:t>
            </a:r>
            <a:r>
              <a:rPr lang="zh-CN" altLang="en-US" sz="1400" i="1"/>
              <a:t>的概念（</a:t>
            </a:r>
            <a:r>
              <a:rPr lang="en-US" altLang="zh-CN" sz="1400" i="1"/>
              <a:t>concept</a:t>
            </a:r>
            <a:r>
              <a:rPr lang="zh-CN" altLang="en-US" sz="1400" i="1"/>
              <a:t>）</a:t>
            </a:r>
            <a:r>
              <a:rPr lang="en-US" altLang="zh-CN" sz="1400" i="1"/>
              <a:t>   </a:t>
            </a:r>
            <a:r>
              <a:rPr lang="zh-CN" altLang="en-US" sz="1400" i="1"/>
              <a:t>所以</a:t>
            </a:r>
            <a:r>
              <a:rPr lang="en-US" altLang="zh-CN" sz="1400" i="1"/>
              <a:t>concept</a:t>
            </a:r>
            <a:r>
              <a:rPr lang="zh-CN" altLang="en-US" sz="1400" i="1"/>
              <a:t>组成了一个概念的集合</a:t>
            </a:r>
            <a:endParaRPr lang="zh-CN" altLang="en-US" sz="1400" i="1"/>
          </a:p>
        </p:txBody>
      </p:sp>
      <p:sp>
        <p:nvSpPr>
          <p:cNvPr id="7" name="文本框 6"/>
          <p:cNvSpPr txBox="1"/>
          <p:nvPr/>
        </p:nvSpPr>
        <p:spPr>
          <a:xfrm>
            <a:off x="4673600" y="751840"/>
            <a:ext cx="6140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events </a:t>
            </a:r>
            <a:r>
              <a:rPr lang="zh-CN" altLang="en-US" sz="1600"/>
              <a:t>与</a:t>
            </a:r>
            <a:r>
              <a:rPr lang="en-US" altLang="zh-CN" sz="1600"/>
              <a:t> realtions </a:t>
            </a:r>
            <a:r>
              <a:rPr lang="zh-CN" altLang="en-US" sz="1600"/>
              <a:t>直接通过</a:t>
            </a:r>
            <a:r>
              <a:rPr lang="en-US" altLang="zh-CN" sz="1600"/>
              <a:t>LLM</a:t>
            </a:r>
            <a:r>
              <a:rPr lang="zh-CN" altLang="en-US" sz="1600"/>
              <a:t>根据抽取的内容生成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55" y="1089025"/>
            <a:ext cx="5252085" cy="25076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2320" y="3662680"/>
            <a:ext cx="6990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entity</a:t>
            </a:r>
            <a:r>
              <a:rPr lang="zh-CN" altLang="en-US" sz="1400"/>
              <a:t>的概括会预先构建一个有向图（抽取的所有元素加入图中），采样该</a:t>
            </a:r>
            <a:r>
              <a:rPr lang="en-US" altLang="zh-CN" sz="1400">
                <a:sym typeface="+mn-ea"/>
              </a:rPr>
              <a:t>entity</a:t>
            </a:r>
            <a:r>
              <a:rPr lang="zh-CN" altLang="en-US" sz="1400">
                <a:sym typeface="+mn-ea"/>
              </a:rPr>
              <a:t>的前节点和后节点做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上下文</a:t>
            </a:r>
            <a:r>
              <a:rPr lang="zh-CN" altLang="en-US" sz="1400">
                <a:sym typeface="+mn-ea"/>
              </a:rPr>
              <a:t>，一并给进</a:t>
            </a:r>
            <a:r>
              <a:rPr lang="en-US" altLang="zh-CN" sz="1400">
                <a:sym typeface="+mn-ea"/>
              </a:rPr>
              <a:t>prompt</a:t>
            </a:r>
            <a:endParaRPr lang="en-US" altLang="zh-CN" sz="140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55" y="4250690"/>
            <a:ext cx="6185535" cy="181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80" y="1036955"/>
            <a:ext cx="3917950" cy="3486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58280" y="4687570"/>
            <a:ext cx="349504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BertScore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LLM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针对实体、事件关系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抽象出来的概念进行打分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" y="1036955"/>
            <a:ext cx="4610100" cy="3599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3550" y="730250"/>
            <a:ext cx="149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抽取效果评估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459105" y="4754245"/>
            <a:ext cx="48215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</a:t>
            </a:r>
            <a:r>
              <a:rPr lang="en-US" altLang="zh-CN" sz="1400"/>
              <a:t>Llama-3-8b</a:t>
            </a:r>
            <a:r>
              <a:rPr lang="zh-CN" altLang="en-US" sz="1400"/>
              <a:t>抽取，用</a:t>
            </a:r>
            <a:r>
              <a:rPr lang="en-US" altLang="zh-CN" sz="1400"/>
              <a:t>deepseekV3</a:t>
            </a:r>
            <a:r>
              <a:rPr lang="zh-CN" altLang="en-US" sz="1400"/>
              <a:t>评估正确</a:t>
            </a:r>
            <a:r>
              <a:rPr lang="en-US" altLang="zh-CN" sz="1400"/>
              <a:t>/</a:t>
            </a:r>
            <a:r>
              <a:rPr lang="zh-CN" altLang="en-US" sz="1400"/>
              <a:t>错误，以及</a:t>
            </a:r>
            <a:r>
              <a:rPr lang="en-US" altLang="zh-CN" sz="1400"/>
              <a:t>missing</a:t>
            </a:r>
            <a:r>
              <a:rPr lang="zh-CN" altLang="en-US" sz="1400"/>
              <a:t>，以此计算</a:t>
            </a:r>
            <a:r>
              <a:rPr lang="en-US" altLang="zh-CN" sz="1400"/>
              <a:t>precision/Recall/F1</a:t>
            </a:r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r>
              <a:rPr lang="zh-CN" altLang="en-US" sz="1400"/>
              <a:t>准确性高，召回率差点（我们用</a:t>
            </a:r>
            <a:r>
              <a:rPr lang="en-US" altLang="zh-CN" sz="1400"/>
              <a:t>deepseek</a:t>
            </a:r>
            <a:r>
              <a:rPr lang="zh-CN" altLang="en-US" sz="1400"/>
              <a:t>抽的也是这个特点，</a:t>
            </a:r>
            <a:r>
              <a:rPr lang="zh-CN" altLang="en-US" sz="1400"/>
              <a:t>能抽取出来的错的很少）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AutoSchemaKG</a:t>
            </a:r>
            <a:endParaRPr lang="zh-CN" altLang="en-US"/>
          </a:p>
          <a:p>
            <a:endParaRPr lang="zh-CN" altLang="en-US"/>
          </a:p>
          <a:p>
            <a:endParaRPr lang="zh-CN" altLang="en-US" dirty="0"/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40" y="760095"/>
            <a:ext cx="3361690" cy="5638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6775" y="864870"/>
            <a:ext cx="2867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在下游任务中的</a:t>
            </a:r>
            <a:r>
              <a:rPr lang="zh-CN" altLang="en-US" sz="1600">
                <a:sym typeface="+mn-ea"/>
              </a:rPr>
              <a:t>对比实验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endParaRPr lang="en-US" altLang="zh-CN" smtClean="0"/>
          </a:p>
        </p:txBody>
      </p:sp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875" y="1053465"/>
            <a:ext cx="1026477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EDC </a:t>
            </a:r>
            <a:r>
              <a:rPr lang="zh-CN" altLang="en-US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知识图谱构建，支持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预定义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schema/</a:t>
            </a:r>
            <a:r>
              <a:rPr lang="zh-CN" altLang="en-US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自动生成</a:t>
            </a:r>
            <a:r>
              <a:rPr lang="en-US" altLang="zh-CN" sz="200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schema</a:t>
            </a:r>
            <a:r>
              <a:rPr lang="en-US" altLang="zh-CN" sz="2000" b="0" i="0">
                <a:solidFill>
                  <a:srgbClr val="0099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6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EMNLP2024</a:t>
            </a:r>
            <a:endParaRPr lang="en-US" sz="1600" b="0" i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875" y="800735"/>
            <a:ext cx="110623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000000"/>
                </a:solidFill>
                <a:latin typeface="Times New Roman" panose="02020603050405020304" charset="0"/>
                <a:ea typeface="NimbusRomNo9L-Medi"/>
                <a:cs typeface="Times New Roman" panose="02020603050405020304" charset="0"/>
              </a:rPr>
              <a:t>Extract, Define, Canonicalize: An LLM-based Framework for Knowledge Graph Construction</a:t>
            </a:r>
            <a:endParaRPr lang="en-US" altLang="zh-CN" sz="1600" b="1">
              <a:solidFill>
                <a:srgbClr val="000000"/>
              </a:solidFill>
              <a:latin typeface="Times New Roman" panose="02020603050405020304" charset="0"/>
              <a:ea typeface="NimbusRomNo9L-Medi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85315"/>
            <a:ext cx="3381375" cy="46221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34815" y="228727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triplets</a:t>
            </a:r>
            <a:r>
              <a:rPr lang="zh-CN" altLang="en-US" sz="1200"/>
              <a:t>抽取</a:t>
            </a:r>
            <a:endParaRPr lang="zh-CN" altLang="en-US" sz="1200"/>
          </a:p>
        </p:txBody>
      </p:sp>
      <p:sp>
        <p:nvSpPr>
          <p:cNvPr id="11" name="文本框 10"/>
          <p:cNvSpPr txBox="1"/>
          <p:nvPr/>
        </p:nvSpPr>
        <p:spPr>
          <a:xfrm>
            <a:off x="4234815" y="3474085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schema</a:t>
            </a:r>
            <a:r>
              <a:rPr lang="zh-CN" altLang="en-US" sz="1200"/>
              <a:t>定义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4234815" y="4758690"/>
            <a:ext cx="1418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规范化</a:t>
            </a:r>
            <a:r>
              <a:rPr lang="en-US" sz="1200"/>
              <a:t>schema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708660" y="1415415"/>
            <a:ext cx="500888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85110" y="1517015"/>
            <a:ext cx="90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EDC</a:t>
            </a:r>
            <a:endParaRPr lang="en-US" altLang="zh-CN"/>
          </a:p>
        </p:txBody>
      </p:sp>
      <p:sp>
        <p:nvSpPr>
          <p:cNvPr id="20" name="右箭头 19"/>
          <p:cNvSpPr/>
          <p:nvPr/>
        </p:nvSpPr>
        <p:spPr>
          <a:xfrm>
            <a:off x="5857240" y="3403600"/>
            <a:ext cx="886460" cy="27940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57240" y="3128010"/>
            <a:ext cx="923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迭代优化</a:t>
            </a:r>
            <a:endParaRPr lang="zh-CN" altLang="en-US" sz="12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85" y="2226945"/>
            <a:ext cx="2947035" cy="290004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6743700" y="1382395"/>
            <a:ext cx="3999230" cy="5029200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917815" y="1517015"/>
            <a:ext cx="179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+R(refinement)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555115"/>
            <a:ext cx="2822575" cy="39903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1975" y="1227455"/>
            <a:ext cx="237109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92D050"/>
                </a:solidFill>
              </a:rPr>
              <a:t>Phase 1: Open Information Extraction</a:t>
            </a:r>
            <a:endParaRPr lang="en-US" altLang="zh-CN" sz="900" b="1">
              <a:solidFill>
                <a:srgbClr val="92D050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3460" y="1227455"/>
            <a:ext cx="2811780" cy="5247005"/>
            <a:chOff x="6340" y="1933"/>
            <a:chExt cx="4428" cy="826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" y="2295"/>
              <a:ext cx="4275" cy="581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034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  <a:sym typeface="+mn-ea"/>
                </a:rPr>
                <a:t>Phase 2: Schema Definition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2" y="8044"/>
              <a:ext cx="3907" cy="1683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219" y="9810"/>
              <a:ext cx="282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LLM</a:t>
              </a:r>
              <a:r>
                <a:rPr lang="zh-CN" altLang="en-US" sz="1000"/>
                <a:t>对抽取的关系进行定义</a:t>
              </a:r>
              <a:endParaRPr lang="zh-CN" altLang="en-US" sz="10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999095" y="1227455"/>
            <a:ext cx="2384425" cy="1315720"/>
            <a:chOff x="13227" y="1933"/>
            <a:chExt cx="3755" cy="207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27" y="2237"/>
              <a:ext cx="3755" cy="1769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3248" y="1933"/>
              <a:ext cx="3734" cy="36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900" b="1">
                  <a:solidFill>
                    <a:srgbClr val="92D050"/>
                  </a:solidFill>
                </a:rPr>
                <a:t>Phase 3: Schema Canonicalization</a:t>
              </a:r>
              <a:endParaRPr lang="en-US" altLang="zh-CN" sz="900" b="1">
                <a:solidFill>
                  <a:srgbClr val="92D050"/>
                </a:solidFill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35" y="2652395"/>
            <a:ext cx="2593340" cy="16148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9230360" y="3103880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预定义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用</a:t>
            </a:r>
            <a:r>
              <a:rPr lang="en-US" altLang="zh-CN" sz="1000"/>
              <a:t>LLM</a:t>
            </a:r>
            <a:r>
              <a:rPr lang="zh-CN" altLang="en-US" sz="1000"/>
              <a:t>判断属于哪种预定义的</a:t>
            </a:r>
            <a:r>
              <a:rPr lang="en-US" altLang="zh-CN" sz="1000"/>
              <a:t>relation,</a:t>
            </a:r>
            <a:r>
              <a:rPr lang="zh-CN" altLang="en-US" sz="1000"/>
              <a:t>匹配不上的</a:t>
            </a:r>
            <a:r>
              <a:rPr lang="zh-CN" altLang="en-US" sz="1000"/>
              <a:t>舍弃</a:t>
            </a:r>
            <a:endParaRPr lang="zh-CN" altLang="en-US" sz="10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435" y="4507230"/>
            <a:ext cx="2590165" cy="175958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230360" y="5149215"/>
            <a:ext cx="2347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不事先定义</a:t>
            </a:r>
            <a:r>
              <a:rPr lang="en-US" altLang="zh-CN" sz="1000">
                <a:solidFill>
                  <a:srgbClr val="FF0000"/>
                </a:solidFill>
              </a:rPr>
              <a:t>schema</a:t>
            </a:r>
            <a:r>
              <a:rPr lang="en-US" altLang="zh-CN" sz="1000"/>
              <a:t>:</a:t>
            </a:r>
            <a:r>
              <a:rPr lang="zh-CN" altLang="en-US" sz="1000"/>
              <a:t>计算向量相似度，用</a:t>
            </a:r>
            <a:r>
              <a:rPr lang="en-US" altLang="zh-CN" sz="1000"/>
              <a:t>LLM</a:t>
            </a:r>
            <a:r>
              <a:rPr lang="zh-CN" altLang="en-US" sz="1000"/>
              <a:t>合并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werpoint template design by DAJU_PPT正版来源小红书大橘PPT微信DAJU_PPT请勿抄袭搬运！盗版必究！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2.EDC</a:t>
            </a:r>
            <a:endParaRPr lang="en-US" altLang="zh-CN" dirty="0">
              <a:sym typeface="+mn-ea"/>
            </a:endParaRPr>
          </a:p>
        </p:txBody>
      </p:sp>
      <p:pic>
        <p:nvPicPr>
          <p:cNvPr id="8" name="powerpoint template design by DAJU_PPT正版来源小红书大橘PPT微信DAJU_PPT请勿抄袭搬运！盗版必究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2712" y="268642"/>
            <a:ext cx="1656080" cy="552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440" y="718185"/>
            <a:ext cx="1031557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 To ground our discussion, we will use a specific input text example: “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Alan Shep ard was born on Nov 18, 1923 and selected by NASA in 1959. He was a member of the Apollo 14 crew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”   the triplets extracted by EDC in the first iteration are [</a:t>
            </a:r>
            <a:r>
              <a:rPr lang="en-US" altLang="zh-CN" sz="12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’Alan Shepard’, ‘birthDate’, ‘Nov 18,1923’], [’Alan Shepard’, ’mission’, ’Apollo 14’</a:t>
            </a: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].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947545"/>
            <a:ext cx="2303780" cy="2273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860" y="1264285"/>
            <a:ext cx="5022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类似</a:t>
            </a:r>
            <a:r>
              <a:rPr lang="en-US" altLang="zh-CN" sz="1000"/>
              <a:t>rag</a:t>
            </a:r>
            <a:r>
              <a:rPr lang="zh-CN" altLang="en-US" sz="1000"/>
              <a:t>的后处理：</a:t>
            </a:r>
            <a:r>
              <a:rPr lang="en-US" altLang="zh-CN" sz="1000"/>
              <a:t>iteratively refine EDC with Schema Retriever</a:t>
            </a:r>
            <a:endParaRPr lang="en-US" altLang="zh-CN" sz="1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30" y="1786255"/>
            <a:ext cx="2519680" cy="4420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29280" y="1532890"/>
            <a:ext cx="95821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entity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15" y="1762760"/>
            <a:ext cx="2540635" cy="3345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17210" y="1556385"/>
            <a:ext cx="1232535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relation corpus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320" y="1703705"/>
            <a:ext cx="3154680" cy="43332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11130" y="1453515"/>
            <a:ext cx="871220" cy="2298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900" b="1">
                <a:solidFill>
                  <a:srgbClr val="FF0000"/>
                </a:solidFill>
              </a:rPr>
              <a:t>usage</a:t>
            </a:r>
            <a:endParaRPr lang="en-US" altLang="zh-CN" sz="9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24390" y="6036945"/>
            <a:ext cx="1762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优化提取遗漏的三元组</a:t>
            </a:r>
            <a:endParaRPr lang="zh-CN" altLang="en-US" sz="1200"/>
          </a:p>
        </p:txBody>
      </p:sp>
      <p:sp>
        <p:nvSpPr>
          <p:cNvPr id="19" name="右箭头 18"/>
          <p:cNvSpPr/>
          <p:nvPr/>
        </p:nvSpPr>
        <p:spPr>
          <a:xfrm>
            <a:off x="7512050" y="3292475"/>
            <a:ext cx="1473200" cy="156210"/>
          </a:xfrm>
          <a:prstGeom prst="righ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12050" y="3757930"/>
            <a:ext cx="141541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800"/>
              <a:t>a fine-tuned variant of the sentence embedding model E5-mistral-7b-instruct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 b="1"/>
              <a:t>train:</a:t>
            </a:r>
            <a:r>
              <a:rPr lang="en-US" altLang="zh-CN" sz="800"/>
              <a:t>  </a:t>
            </a:r>
            <a:endParaRPr lang="en-US" altLang="zh-CN" sz="800"/>
          </a:p>
          <a:p>
            <a:r>
              <a:rPr lang="zh-CN" altLang="en-US" sz="800"/>
              <a:t>开源项目</a:t>
            </a:r>
            <a:r>
              <a:rPr lang="en-US" altLang="zh-CN" sz="800"/>
              <a:t>+</a:t>
            </a:r>
            <a:r>
              <a:rPr lang="zh-CN" altLang="en-US" sz="800"/>
              <a:t>数据集：文本与三元组的</a:t>
            </a:r>
            <a:r>
              <a:rPr lang="zh-CN" altLang="en-US" sz="800"/>
              <a:t>对比学习</a:t>
            </a:r>
            <a:endParaRPr lang="zh-CN" altLang="en-US" sz="800"/>
          </a:p>
        </p:txBody>
      </p:sp>
      <p:sp>
        <p:nvSpPr>
          <p:cNvPr id="21" name="矩形 20"/>
          <p:cNvSpPr/>
          <p:nvPr/>
        </p:nvSpPr>
        <p:spPr>
          <a:xfrm>
            <a:off x="66040" y="1506220"/>
            <a:ext cx="7400290" cy="4858385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770495" y="3448685"/>
            <a:ext cx="10744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i="1">
                <a:latin typeface="Times New Roman" panose="02020603050405020304" charset="0"/>
                <a:cs typeface="Times New Roman" panose="02020603050405020304" charset="0"/>
              </a:rPr>
              <a:t>Retriever</a:t>
            </a:r>
            <a:endParaRPr lang="en-US" altLang="zh-CN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oZGlkIjoiMjNmYTgwNDI1ZTM5ZWI2NTg3Yjg1NDljNDEyOWMwYzAifQ=="/>
</p:tagLst>
</file>

<file path=ppt/theme/theme1.xml><?xml version="1.0" encoding="utf-8"?>
<a:theme xmlns:a="http://schemas.openxmlformats.org/drawingml/2006/main" name="Office Theme">
  <a:themeElements>
    <a:clrScheme name="00深蓝+金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4637"/>
      </a:accent1>
      <a:accent2>
        <a:srgbClr val="D0B296"/>
      </a:accent2>
      <a:accent3>
        <a:srgbClr val="304637"/>
      </a:accent3>
      <a:accent4>
        <a:srgbClr val="D0B296"/>
      </a:accent4>
      <a:accent5>
        <a:srgbClr val="304637"/>
      </a:accent5>
      <a:accent6>
        <a:srgbClr val="D0B296"/>
      </a:accent6>
      <a:hlink>
        <a:srgbClr val="DF213B"/>
      </a:hlink>
      <a:folHlink>
        <a:srgbClr val="954F72"/>
      </a:folHlink>
    </a:clrScheme>
    <a:fontScheme name="自定义 8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7338</Words>
  <Application>WPS 演示</Application>
  <PresentationFormat>宽屏</PresentationFormat>
  <Paragraphs>389</Paragraphs>
  <Slides>34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Times New Roman</vt:lpstr>
      <vt:lpstr>NimbusRomNo9L-Medi</vt:lpstr>
      <vt:lpstr>Segoe Print</vt:lpstr>
      <vt:lpstr>Arial Unicode MS</vt:lpstr>
      <vt:lpstr>-apple-system</vt:lpstr>
      <vt:lpstr>MiSans Normal</vt:lpstr>
      <vt:lpstr>黑体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hhc</cp:lastModifiedBy>
  <cp:revision>482</cp:revision>
  <dcterms:created xsi:type="dcterms:W3CDTF">2019-11-26T03:41:00Z</dcterms:created>
  <dcterms:modified xsi:type="dcterms:W3CDTF">2025-07-02T18:54:51Z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5CB177490F2340CD9C2E9B4D820A552F_13</vt:lpwstr>
  </property>
  <property fmtid="{D5CDD505-2E9C-101B-9397-08002B2CF9AE}" pid="3" name="KSOProductBuildVer">
    <vt:lpwstr>2052-12.1.0.21541</vt:lpwstr>
  </property>
</Properties>
</file>